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9" r:id="rId6"/>
    <p:sldId id="258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72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27A2-C831-44FC-AC72-F6AAF3FF48E2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B82B-5239-4EB9-B688-6FD56C2D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3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27A2-C831-44FC-AC72-F6AAF3FF48E2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B82B-5239-4EB9-B688-6FD56C2D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8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27A2-C831-44FC-AC72-F6AAF3FF48E2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B82B-5239-4EB9-B688-6FD56C2D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61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CA0B-F82E-4D08-A11D-807FC8D6E826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8F-7C4E-4C5D-860D-5741FC5F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4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CA0B-F82E-4D08-A11D-807FC8D6E826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8F-7C4E-4C5D-860D-5741FC5F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0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CA0B-F82E-4D08-A11D-807FC8D6E826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8F-7C4E-4C5D-860D-5741FC5F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75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CA0B-F82E-4D08-A11D-807FC8D6E826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8F-7C4E-4C5D-860D-5741FC5F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2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CA0B-F82E-4D08-A11D-807FC8D6E826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8F-7C4E-4C5D-860D-5741FC5F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7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CA0B-F82E-4D08-A11D-807FC8D6E826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8F-7C4E-4C5D-860D-5741FC5F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35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CA0B-F82E-4D08-A11D-807FC8D6E826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8F-7C4E-4C5D-860D-5741FC5F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7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CA0B-F82E-4D08-A11D-807FC8D6E826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8F-7C4E-4C5D-860D-5741FC5F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1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27A2-C831-44FC-AC72-F6AAF3FF48E2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B82B-5239-4EB9-B688-6FD56C2D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46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CA0B-F82E-4D08-A11D-807FC8D6E826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8F-7C4E-4C5D-860D-5741FC5F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CA0B-F82E-4D08-A11D-807FC8D6E826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8F-7C4E-4C5D-860D-5741FC5F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89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CA0B-F82E-4D08-A11D-807FC8D6E826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8F-7C4E-4C5D-860D-5741FC5F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9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27A2-C831-44FC-AC72-F6AAF3FF48E2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B82B-5239-4EB9-B688-6FD56C2D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2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27A2-C831-44FC-AC72-F6AAF3FF48E2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B82B-5239-4EB9-B688-6FD56C2D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9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27A2-C831-44FC-AC72-F6AAF3FF48E2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B82B-5239-4EB9-B688-6FD56C2D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2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27A2-C831-44FC-AC72-F6AAF3FF48E2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B82B-5239-4EB9-B688-6FD56C2D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2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27A2-C831-44FC-AC72-F6AAF3FF48E2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B82B-5239-4EB9-B688-6FD56C2D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0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27A2-C831-44FC-AC72-F6AAF3FF48E2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B82B-5239-4EB9-B688-6FD56C2D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27A2-C831-44FC-AC72-F6AAF3FF48E2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B82B-5239-4EB9-B688-6FD56C2D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8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227A2-C831-44FC-AC72-F6AAF3FF48E2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BB82B-5239-4EB9-B688-6FD56C2D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5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2CA0B-F82E-4D08-A11D-807FC8D6E826}" type="datetimeFigureOut">
              <a:rPr lang="en-US" smtClean="0"/>
              <a:t>01/24/2020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6A8F-7C4E-4C5D-860D-5741FC5F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5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KZb2_vcNT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64" y="1165121"/>
            <a:ext cx="8204548" cy="5548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b="1" dirty="0" smtClean="0">
                <a:latin typeface="Berlin Sans FB" panose="020E0602020502020306" pitchFamily="34" charset="0"/>
              </a:rPr>
              <a:t>Where do trees get their mass?</a:t>
            </a:r>
          </a:p>
          <a:p>
            <a:pPr marL="0" indent="0">
              <a:buNone/>
            </a:pPr>
            <a:endParaRPr lang="en-US" sz="1200" i="1" dirty="0" smtClean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n-US" sz="6000" i="1" dirty="0" smtClean="0">
                <a:latin typeface="Berlin Sans FB" panose="020E0602020502020306" pitchFamily="34" charset="0"/>
              </a:rPr>
              <a:t>(In other words, how do massive trees grow from tiny saplings?)</a:t>
            </a:r>
            <a:endParaRPr lang="en-US" sz="6000" i="1" dirty="0">
              <a:latin typeface="Berlin Sans FB" panose="020E0602020502020306" pitchFamily="34" charset="0"/>
            </a:endParaRPr>
          </a:p>
        </p:txBody>
      </p:sp>
      <p:pic>
        <p:nvPicPr>
          <p:cNvPr id="1028" name="Picture 4" descr="Image result for giant 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9" t="-1" r="13114" b="2123"/>
          <a:stretch/>
        </p:blipFill>
        <p:spPr bwMode="auto">
          <a:xfrm>
            <a:off x="8993938" y="26922"/>
            <a:ext cx="3147957" cy="683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apl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r="36239"/>
          <a:stretch/>
        </p:blipFill>
        <p:spPr bwMode="auto">
          <a:xfrm>
            <a:off x="8379912" y="4094590"/>
            <a:ext cx="2066794" cy="276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746"/>
            <a:ext cx="10515600" cy="116512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Think to yourself about the question below…</a:t>
            </a:r>
            <a:br>
              <a:rPr lang="en-US" b="1" dirty="0" smtClean="0"/>
            </a:br>
            <a:r>
              <a:rPr lang="en-US" b="1" dirty="0" smtClean="0"/>
              <a:t>Do NOT discuss your answer with others.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55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189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265128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Berlin Sans FB" panose="020E0602020502020306" pitchFamily="34" charset="0"/>
              </a:rPr>
              <a:t>What do people need to live?</a:t>
            </a:r>
            <a:endParaRPr lang="en-US" sz="6600" b="1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21" y="1164921"/>
            <a:ext cx="6973239" cy="5599134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erlin Sans FB" panose="020E0602020502020306" pitchFamily="34" charset="0"/>
              </a:rPr>
              <a:t>People need…</a:t>
            </a:r>
          </a:p>
          <a:p>
            <a:pPr lvl="1"/>
            <a:r>
              <a:rPr lang="en-US" sz="4800" b="1" dirty="0" smtClean="0">
                <a:latin typeface="Berlin Sans FB" panose="020E0602020502020306" pitchFamily="34" charset="0"/>
              </a:rPr>
              <a:t>Oxygen (O</a:t>
            </a:r>
            <a:r>
              <a:rPr lang="en-US" sz="4800" b="1" baseline="-25000" dirty="0" smtClean="0">
                <a:latin typeface="Berlin Sans FB" panose="020E0602020502020306" pitchFamily="34" charset="0"/>
              </a:rPr>
              <a:t>2</a:t>
            </a:r>
            <a:r>
              <a:rPr lang="en-US" sz="4800" b="1" dirty="0" smtClean="0">
                <a:latin typeface="Berlin Sans FB" panose="020E0602020502020306" pitchFamily="34" charset="0"/>
              </a:rPr>
              <a:t>)</a:t>
            </a:r>
          </a:p>
          <a:p>
            <a:pPr lvl="1"/>
            <a:r>
              <a:rPr lang="en-US" sz="4800" b="1" dirty="0" smtClean="0">
                <a:latin typeface="Berlin Sans FB" panose="020E0602020502020306" pitchFamily="34" charset="0"/>
              </a:rPr>
              <a:t>Food </a:t>
            </a:r>
          </a:p>
          <a:p>
            <a:r>
              <a:rPr lang="en-US" sz="7200" dirty="0" smtClean="0">
                <a:latin typeface="Berlin Sans FB" panose="020E0602020502020306" pitchFamily="34" charset="0"/>
              </a:rPr>
              <a:t>Where do these things come from?</a:t>
            </a:r>
            <a:endParaRPr lang="en-US" sz="6600" b="1" dirty="0" smtClean="0"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0013" y="568452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PLANTS</a:t>
            </a:r>
            <a:endParaRPr lang="en-US" sz="8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2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419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Cellular Respiration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21" y="814192"/>
            <a:ext cx="11699309" cy="6043807"/>
          </a:xfrm>
        </p:spPr>
        <p:txBody>
          <a:bodyPr>
            <a:noAutofit/>
          </a:bodyPr>
          <a:lstStyle/>
          <a:p>
            <a:r>
              <a:rPr lang="en-US" sz="6000" dirty="0" smtClean="0"/>
              <a:t>What does cellular respiration look like from a chemistry perspective?</a:t>
            </a:r>
          </a:p>
          <a:p>
            <a:endParaRPr lang="en-US" sz="6000" dirty="0"/>
          </a:p>
          <a:p>
            <a:endParaRPr lang="en-US" sz="6000" dirty="0" smtClean="0"/>
          </a:p>
          <a:p>
            <a:endParaRPr lang="en-US" sz="4000" dirty="0"/>
          </a:p>
          <a:p>
            <a:r>
              <a:rPr lang="en-US" sz="5400" dirty="0" smtClean="0"/>
              <a:t>Do the products look familiar?</a:t>
            </a:r>
          </a:p>
          <a:p>
            <a:r>
              <a:rPr lang="en-US" sz="5400" dirty="0" smtClean="0"/>
              <a:t>What about the reactants?</a:t>
            </a:r>
          </a:p>
        </p:txBody>
      </p:sp>
      <p:pic>
        <p:nvPicPr>
          <p:cNvPr id="9218" name="Picture 2" descr="Image result for cellular respiration eq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29" y="2501552"/>
            <a:ext cx="10676342" cy="2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thinking emoj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760" y="4642357"/>
            <a:ext cx="2194771" cy="21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2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arbon diox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" b="5102"/>
          <a:stretch/>
        </p:blipFill>
        <p:spPr bwMode="auto">
          <a:xfrm>
            <a:off x="0" y="-12526"/>
            <a:ext cx="12185016" cy="68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419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rlin Sans FB" panose="020E0602020502020306" pitchFamily="34" charset="0"/>
              </a:rPr>
              <a:t>Carbon Cycle</a:t>
            </a:r>
            <a:endParaRPr lang="en-US" sz="6000" b="1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21" y="814193"/>
            <a:ext cx="11699309" cy="5912284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erlin Sans FB" panose="020E0602020502020306" pitchFamily="34" charset="0"/>
              </a:rPr>
              <a:t>The products of cellular respiration are the reactants of photosynthesis!</a:t>
            </a:r>
          </a:p>
          <a:p>
            <a:r>
              <a:rPr lang="en-US" sz="6000" dirty="0" smtClean="0">
                <a:latin typeface="Berlin Sans FB" panose="020E0602020502020306" pitchFamily="34" charset="0"/>
              </a:rPr>
              <a:t>The products of photosynthesis are the reactants of cellular respiration!</a:t>
            </a:r>
          </a:p>
          <a:p>
            <a:r>
              <a:rPr lang="en-US" sz="6000" dirty="0" smtClean="0">
                <a:latin typeface="Berlin Sans FB" panose="020E0602020502020306" pitchFamily="34" charset="0"/>
              </a:rPr>
              <a:t>This illustrates a significant part of…</a:t>
            </a:r>
          </a:p>
          <a:p>
            <a:pPr marL="457200" lvl="1" indent="0">
              <a:buNone/>
            </a:pPr>
            <a:r>
              <a:rPr lang="en-US" sz="8800" dirty="0" smtClean="0">
                <a:latin typeface="Berlin Sans FB" panose="020E0602020502020306" pitchFamily="34" charset="0"/>
              </a:rPr>
              <a:t>THE CARBON CYCLE</a:t>
            </a:r>
          </a:p>
        </p:txBody>
      </p:sp>
    </p:spTree>
    <p:extLst>
      <p:ext uri="{BB962C8B-B14F-4D97-AF65-F5344CB8AC3E}">
        <p14:creationId xmlns:p14="http://schemas.microsoft.com/office/powerpoint/2010/main" val="258557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844" y="0"/>
            <a:ext cx="10515600" cy="95147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</a:rPr>
              <a:t>PHOTOSYNTHESIS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8" y="951469"/>
            <a:ext cx="11862486" cy="57086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plants (and </a:t>
            </a:r>
            <a:r>
              <a:rPr lang="en-US" sz="3600" dirty="0"/>
              <a:t>some other </a:t>
            </a:r>
            <a:r>
              <a:rPr lang="en-US" sz="3600" dirty="0" smtClean="0"/>
              <a:t>organisms) </a:t>
            </a:r>
            <a:r>
              <a:rPr lang="en-US" sz="3600" dirty="0"/>
              <a:t>use sunlight to </a:t>
            </a:r>
            <a:r>
              <a:rPr lang="en-US" sz="3600" dirty="0" smtClean="0"/>
              <a:t>produce food (carbohydrates) from </a:t>
            </a:r>
            <a:r>
              <a:rPr lang="en-US" sz="3600" dirty="0"/>
              <a:t>carbon dioxide and water</a:t>
            </a:r>
            <a:r>
              <a:rPr lang="en-US" sz="3600" dirty="0" smtClean="0"/>
              <a:t>.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REACTANTS</a:t>
            </a:r>
          </a:p>
          <a:p>
            <a:pPr lvl="1"/>
            <a:r>
              <a:rPr lang="en-US" sz="3600" b="1" dirty="0" smtClean="0">
                <a:solidFill>
                  <a:srgbClr val="7030A0"/>
                </a:solidFill>
              </a:rPr>
              <a:t>Carbon Dioxide &amp; Water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PRODUCTS</a:t>
            </a:r>
          </a:p>
          <a:p>
            <a:pPr lvl="1"/>
            <a:r>
              <a:rPr lang="en-US" sz="3600" b="1" dirty="0" smtClean="0">
                <a:solidFill>
                  <a:srgbClr val="00B050"/>
                </a:solidFill>
              </a:rPr>
              <a:t>Carbohydrates (sugars) &amp; Oxygen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EQUATION</a:t>
            </a:r>
          </a:p>
          <a:p>
            <a:pPr marL="457200" lvl="1" indent="0">
              <a:buNone/>
            </a:pPr>
            <a:r>
              <a:rPr lang="en-US" sz="5400" b="1" dirty="0" smtClean="0">
                <a:solidFill>
                  <a:srgbClr val="00B050"/>
                </a:solidFill>
              </a:rPr>
              <a:t>__CO</a:t>
            </a:r>
            <a:r>
              <a:rPr lang="en-US" sz="54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  <a:r>
              <a:rPr lang="en-US" sz="5400" b="1" dirty="0">
                <a:solidFill>
                  <a:srgbClr val="00B050"/>
                </a:solidFill>
              </a:rPr>
              <a:t>+ </a:t>
            </a:r>
            <a:r>
              <a:rPr lang="en-US" sz="5400" b="1" dirty="0" smtClean="0">
                <a:solidFill>
                  <a:srgbClr val="00B050"/>
                </a:solidFill>
              </a:rPr>
              <a:t>__H</a:t>
            </a:r>
            <a:r>
              <a:rPr lang="en-US" sz="54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5400" b="1" dirty="0" smtClean="0">
                <a:solidFill>
                  <a:srgbClr val="00B050"/>
                </a:solidFill>
              </a:rPr>
              <a:t>O </a:t>
            </a:r>
            <a:r>
              <a:rPr lang="en-US" sz="5400" b="1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5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__C</a:t>
            </a:r>
            <a:r>
              <a:rPr lang="en-US" sz="5400" b="1" baseline="-25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6</a:t>
            </a:r>
            <a:r>
              <a:rPr lang="en-US" sz="5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H</a:t>
            </a:r>
            <a:r>
              <a:rPr lang="en-US" sz="5400" b="1" baseline="-25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12</a:t>
            </a:r>
            <a:r>
              <a:rPr lang="en-US" sz="5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O</a:t>
            </a:r>
            <a:r>
              <a:rPr lang="en-US" sz="5400" b="1" baseline="-25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6</a:t>
            </a:r>
            <a:r>
              <a:rPr lang="en-US" sz="5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5400" b="1" dirty="0">
                <a:solidFill>
                  <a:srgbClr val="00B050"/>
                </a:solidFill>
                <a:sym typeface="Wingdings" panose="05000000000000000000" pitchFamily="2" charset="2"/>
              </a:rPr>
              <a:t>+ </a:t>
            </a:r>
            <a:r>
              <a:rPr lang="en-US" sz="5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__O</a:t>
            </a:r>
            <a:r>
              <a:rPr lang="en-US" sz="5400" b="1" baseline="-25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endParaRPr lang="en-US" sz="5400" b="1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801043" y="505516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83294" y="505516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7786" y="505516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758805">
            <a:off x="3393229" y="4962829"/>
            <a:ext cx="40240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Sunlight IN</a:t>
            </a:r>
            <a:endParaRPr kumimoji="0" lang="en-US" sz="6600" b="1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844" y="0"/>
            <a:ext cx="10515600" cy="95147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CELLULAR RESPIRATION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8" y="781665"/>
            <a:ext cx="11862486" cy="607633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organisms convert </a:t>
            </a:r>
            <a:r>
              <a:rPr lang="en-US" sz="3600" dirty="0"/>
              <a:t>biochemical energy from nutrients </a:t>
            </a:r>
            <a:r>
              <a:rPr lang="en-US" sz="3600" dirty="0" smtClean="0"/>
              <a:t>(food) into </a:t>
            </a:r>
            <a:r>
              <a:rPr lang="en-US" sz="3600" dirty="0"/>
              <a:t>adenosine triphosphate (</a:t>
            </a:r>
            <a:r>
              <a:rPr lang="en-US" sz="3600" dirty="0" smtClean="0"/>
              <a:t>ATP – “energy”) </a:t>
            </a:r>
            <a:r>
              <a:rPr lang="en-US" sz="3600" dirty="0"/>
              <a:t>and </a:t>
            </a:r>
            <a:r>
              <a:rPr lang="en-US" sz="3600" dirty="0" smtClean="0"/>
              <a:t>waste </a:t>
            </a:r>
            <a:r>
              <a:rPr lang="en-US" sz="3600" dirty="0"/>
              <a:t>products</a:t>
            </a:r>
            <a:r>
              <a:rPr lang="en-US" sz="3600" dirty="0" smtClean="0"/>
              <a:t>.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REACTANTS</a:t>
            </a:r>
          </a:p>
          <a:p>
            <a:pPr lvl="1"/>
            <a:r>
              <a:rPr lang="en-US" sz="3600" b="1" dirty="0" smtClean="0">
                <a:solidFill>
                  <a:srgbClr val="00B050"/>
                </a:solidFill>
              </a:rPr>
              <a:t>Carbohydrates (sugars) &amp; Oxygen</a:t>
            </a:r>
            <a:endParaRPr lang="en-US" sz="3600" b="1" dirty="0">
              <a:solidFill>
                <a:srgbClr val="00B050"/>
              </a:solidFill>
            </a:endParaRPr>
          </a:p>
          <a:p>
            <a:r>
              <a:rPr lang="en-US" sz="4000" dirty="0" smtClean="0">
                <a:solidFill>
                  <a:srgbClr val="0070C0"/>
                </a:solidFill>
              </a:rPr>
              <a:t>PRODUCTS</a:t>
            </a:r>
          </a:p>
          <a:p>
            <a:pPr lvl="1"/>
            <a:r>
              <a:rPr lang="en-US" sz="3600" b="1" dirty="0" smtClean="0">
                <a:solidFill>
                  <a:srgbClr val="7030A0"/>
                </a:solidFill>
              </a:rPr>
              <a:t>Carbon Dioxide &amp; Water</a:t>
            </a:r>
            <a:endParaRPr lang="en-US" sz="3600" b="1" dirty="0">
              <a:solidFill>
                <a:srgbClr val="7030A0"/>
              </a:solidFill>
            </a:endParaRPr>
          </a:p>
          <a:p>
            <a:r>
              <a:rPr lang="en-US" sz="4000" dirty="0" smtClean="0">
                <a:solidFill>
                  <a:srgbClr val="0070C0"/>
                </a:solidFill>
              </a:rPr>
              <a:t>EQUATION</a:t>
            </a:r>
          </a:p>
          <a:p>
            <a:pPr lvl="1"/>
            <a:r>
              <a:rPr lang="en-US" sz="5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__C</a:t>
            </a:r>
            <a:r>
              <a:rPr lang="en-US" sz="5400" b="1" baseline="-25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6</a:t>
            </a:r>
            <a:r>
              <a:rPr lang="en-US" sz="5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H</a:t>
            </a:r>
            <a:r>
              <a:rPr lang="en-US" sz="5400" b="1" baseline="-25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12</a:t>
            </a:r>
            <a:r>
              <a:rPr lang="en-US" sz="5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O</a:t>
            </a:r>
            <a:r>
              <a:rPr lang="en-US" sz="5400" b="1" baseline="-25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6</a:t>
            </a:r>
            <a:r>
              <a:rPr lang="en-US" sz="5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5400" b="1" dirty="0">
                <a:solidFill>
                  <a:srgbClr val="7030A0"/>
                </a:solidFill>
                <a:sym typeface="Wingdings" panose="05000000000000000000" pitchFamily="2" charset="2"/>
              </a:rPr>
              <a:t>+ </a:t>
            </a:r>
            <a:r>
              <a:rPr lang="en-US" sz="5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__O</a:t>
            </a:r>
            <a:r>
              <a:rPr lang="en-US" sz="5400" b="1" baseline="-25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2</a:t>
            </a:r>
            <a:r>
              <a:rPr lang="en-US" sz="5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5400" b="1" dirty="0">
                <a:solidFill>
                  <a:srgbClr val="7030A0"/>
                </a:solidFill>
                <a:sym typeface="Wingdings" panose="05000000000000000000" pitchFamily="2" charset="2"/>
              </a:rPr>
              <a:t> </a:t>
            </a:r>
            <a:r>
              <a:rPr lang="en-US" sz="5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__</a:t>
            </a:r>
            <a:r>
              <a:rPr lang="en-US" sz="5400" b="1" dirty="0" smtClean="0">
                <a:solidFill>
                  <a:srgbClr val="7030A0"/>
                </a:solidFill>
              </a:rPr>
              <a:t>CO</a:t>
            </a:r>
            <a:r>
              <a:rPr lang="en-US" sz="5400" b="1" baseline="-25000" dirty="0" smtClean="0">
                <a:solidFill>
                  <a:srgbClr val="7030A0"/>
                </a:solidFill>
              </a:rPr>
              <a:t>2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>
                <a:solidFill>
                  <a:srgbClr val="7030A0"/>
                </a:solidFill>
              </a:rPr>
              <a:t>+ </a:t>
            </a:r>
            <a:r>
              <a:rPr lang="en-US" sz="5400" b="1" dirty="0" smtClean="0">
                <a:solidFill>
                  <a:srgbClr val="7030A0"/>
                </a:solidFill>
              </a:rPr>
              <a:t>__H</a:t>
            </a:r>
            <a:r>
              <a:rPr lang="en-US" sz="5400" b="1" baseline="-25000" dirty="0" smtClean="0">
                <a:solidFill>
                  <a:srgbClr val="7030A0"/>
                </a:solidFill>
              </a:rPr>
              <a:t>2</a:t>
            </a:r>
            <a:r>
              <a:rPr lang="en-US" sz="5400" b="1" dirty="0" smtClean="0">
                <a:solidFill>
                  <a:srgbClr val="7030A0"/>
                </a:solidFill>
              </a:rPr>
              <a:t>O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9274121" y="53461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4547" y="53461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9722" y="53461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 rot="19645824">
            <a:off x="4819904" y="4959103"/>
            <a:ext cx="376327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A.T.P. OUT</a:t>
            </a:r>
            <a:endParaRPr kumimoji="0" lang="en-US" sz="6600" b="1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51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697" y="0"/>
            <a:ext cx="10515600" cy="947481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YOUR ASSIGNMENT: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19" y="1032387"/>
            <a:ext cx="11636478" cy="5574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CREATE A POSTER EXPLAINING THE CARBON CYCLE</a:t>
            </a:r>
          </a:p>
          <a:p>
            <a:r>
              <a:rPr lang="en-US" sz="4000" dirty="0" smtClean="0"/>
              <a:t>An example will be displayed (next slide)</a:t>
            </a:r>
          </a:p>
          <a:p>
            <a:pPr lvl="1"/>
            <a:r>
              <a:rPr lang="en-US" sz="3600" dirty="0" smtClean="0"/>
              <a:t>You don’t have to copy it…be creative!</a:t>
            </a:r>
          </a:p>
          <a:p>
            <a:r>
              <a:rPr lang="en-US" sz="4000" b="1" dirty="0" smtClean="0"/>
              <a:t>You must include</a:t>
            </a:r>
            <a:r>
              <a:rPr lang="en-US" sz="4000" dirty="0" smtClean="0"/>
              <a:t>: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 smtClean="0"/>
              <a:t>The reactants and products involved in photosynthesis and cellular respiration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 smtClean="0"/>
              <a:t>The balanced chemical equations describing these reactions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 smtClean="0"/>
              <a:t>The energy exchange (“sunlight” and “ATP”)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44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4773" y="3383279"/>
            <a:ext cx="4794357" cy="3315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</a:p>
          <a:p>
            <a:pPr marL="0" indent="0">
              <a:buNone/>
            </a:pPr>
            <a:r>
              <a:rPr lang="en-US" sz="2400" b="1" u="sng" dirty="0" smtClean="0"/>
              <a:t>Reactants:</a:t>
            </a:r>
          </a:p>
          <a:p>
            <a:pPr marL="0" indent="0">
              <a:buNone/>
            </a:pPr>
            <a:r>
              <a:rPr lang="en-US" sz="2400" dirty="0" smtClean="0"/>
              <a:t>Carbohydrate &amp; Oxygen</a:t>
            </a:r>
          </a:p>
          <a:p>
            <a:pPr marL="0" indent="0">
              <a:buNone/>
            </a:pPr>
            <a:r>
              <a:rPr lang="en-US" sz="2400" b="1" u="sng" dirty="0" smtClean="0"/>
              <a:t>Products:</a:t>
            </a:r>
          </a:p>
          <a:p>
            <a:pPr marL="0" indent="0">
              <a:buNone/>
            </a:pPr>
            <a:r>
              <a:rPr lang="en-US" sz="2400" dirty="0" smtClean="0"/>
              <a:t>Carbon Dioxide &amp; Water</a:t>
            </a:r>
          </a:p>
          <a:p>
            <a:pPr marL="0" indent="0">
              <a:buNone/>
            </a:pPr>
            <a:r>
              <a:rPr lang="en-US" sz="2400" b="1" u="sng" dirty="0" smtClean="0"/>
              <a:t>Equation: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    C</a:t>
            </a:r>
            <a:r>
              <a:rPr lang="en-US" sz="2400" b="1" baseline="-25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6</a:t>
            </a:r>
            <a:r>
              <a:rPr lang="en-US" sz="2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H</a:t>
            </a:r>
            <a:r>
              <a:rPr lang="en-US" sz="2400" b="1" baseline="-25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12</a:t>
            </a:r>
            <a:r>
              <a:rPr lang="en-US" sz="2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O</a:t>
            </a:r>
            <a:r>
              <a:rPr lang="en-US" sz="2400" b="1" baseline="-25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6</a:t>
            </a:r>
            <a:r>
              <a:rPr lang="en-US" sz="2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+      O</a:t>
            </a:r>
            <a:r>
              <a:rPr lang="en-US" sz="2400" b="1" baseline="-25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      </a:t>
            </a:r>
            <a:r>
              <a:rPr lang="en-US" sz="2400" b="1" dirty="0" smtClean="0">
                <a:solidFill>
                  <a:srgbClr val="7030A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 +     H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O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" name="Picture 2" descr="http://www2.mbusd.org/staff/pware/images/photosynrespir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t="1538" r="11018" b="5563"/>
          <a:stretch/>
        </p:blipFill>
        <p:spPr bwMode="auto">
          <a:xfrm>
            <a:off x="-1" y="159106"/>
            <a:ext cx="7323839" cy="645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294773" y="159107"/>
            <a:ext cx="4779117" cy="3315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PHOTOSYNTHESIS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Reactants: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 Dioxide &amp; Water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Carbohydrate &amp; Oxygen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Equation: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    H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     C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H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12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O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+      O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2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2358" y="2844225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26298" y="2844224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95228" y="2844224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9228" y="603410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72218" y="603410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16739" y="6034107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 rot="1758805">
            <a:off x="8479250" y="2610216"/>
            <a:ext cx="15796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Sunlight IN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 rot="19645824">
            <a:off x="9527164" y="5650976"/>
            <a:ext cx="14831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A.T.P. OUT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8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hotosynthesis and cellular respi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83"/>
            <a:ext cx="12127973" cy="651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36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hotosynthesis and cellular respi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 b="2444"/>
          <a:stretch/>
        </p:blipFill>
        <p:spPr bwMode="auto">
          <a:xfrm>
            <a:off x="838200" y="0"/>
            <a:ext cx="5600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hotosynthesis and cellular respi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81" y="0"/>
            <a:ext cx="4242619" cy="682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13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4192"/>
          </a:xfrm>
        </p:spPr>
        <p:txBody>
          <a:bodyPr/>
          <a:lstStyle/>
          <a:p>
            <a:pPr algn="ctr"/>
            <a:r>
              <a:rPr lang="en-US" b="1" dirty="0" smtClean="0"/>
              <a:t>Where do trees get their mass?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21" y="814193"/>
            <a:ext cx="11699309" cy="59498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Most people can’t answer this question correctly</a:t>
            </a:r>
          </a:p>
          <a:p>
            <a:pPr lvl="1"/>
            <a:r>
              <a:rPr lang="en-US" sz="3600" dirty="0" smtClean="0"/>
              <a:t>Even college graduates (from prestigious universities such as M.I.T.)</a:t>
            </a:r>
          </a:p>
          <a:p>
            <a:r>
              <a:rPr lang="en-US" sz="4000" dirty="0" smtClean="0"/>
              <a:t>What was your answer?</a:t>
            </a:r>
          </a:p>
          <a:p>
            <a:pPr lvl="1"/>
            <a:r>
              <a:rPr lang="en-US" sz="3600" dirty="0" smtClean="0"/>
              <a:t>Nutrients in the soil?</a:t>
            </a:r>
          </a:p>
          <a:p>
            <a:pPr lvl="1"/>
            <a:r>
              <a:rPr lang="en-US" sz="3600" dirty="0" smtClean="0"/>
              <a:t>The soil (dirt) itself?</a:t>
            </a:r>
          </a:p>
          <a:p>
            <a:pPr lvl="1"/>
            <a:r>
              <a:rPr lang="en-US" sz="3600" dirty="0" smtClean="0"/>
              <a:t>Water from the ground?</a:t>
            </a:r>
          </a:p>
          <a:p>
            <a:pPr lvl="1"/>
            <a:r>
              <a:rPr lang="en-US" sz="3600" dirty="0" smtClean="0"/>
              <a:t>Sunlight?</a:t>
            </a:r>
          </a:p>
          <a:p>
            <a:r>
              <a:rPr lang="en-US" sz="4000" dirty="0" smtClean="0"/>
              <a:t>All of these answers are WRONG (</a:t>
            </a:r>
            <a:r>
              <a:rPr lang="en-US" sz="4000" i="1" dirty="0" smtClean="0"/>
              <a:t>at least 95% wrong</a:t>
            </a:r>
            <a:r>
              <a:rPr lang="en-US" sz="4000" dirty="0" smtClean="0"/>
              <a:t>)</a:t>
            </a:r>
          </a:p>
          <a:p>
            <a:pPr lvl="1"/>
            <a:r>
              <a:rPr lang="en-US" sz="3600" dirty="0" smtClean="0"/>
              <a:t>The actual answer may surprise you.</a:t>
            </a:r>
            <a:endParaRPr lang="en-US" sz="3600" dirty="0"/>
          </a:p>
        </p:txBody>
      </p:sp>
      <p:pic>
        <p:nvPicPr>
          <p:cNvPr id="2050" name="Picture 2" descr="Image result for baby 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3" t="5859" r="8193" b="11019"/>
          <a:stretch/>
        </p:blipFill>
        <p:spPr bwMode="auto">
          <a:xfrm>
            <a:off x="5649238" y="2367420"/>
            <a:ext cx="1954061" cy="284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ak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860" y="2367420"/>
            <a:ext cx="4586140" cy="284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18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263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Where do Trees Get Their Mass?</a:t>
            </a:r>
            <a:endParaRPr lang="en-US" b="1" dirty="0"/>
          </a:p>
        </p:txBody>
      </p:sp>
      <p:pic>
        <p:nvPicPr>
          <p:cNvPr id="4" name="2KZb2_vcNT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6712" y="626301"/>
            <a:ext cx="11078576" cy="623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55"/>
            <a:ext cx="12192000" cy="68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265128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Berlin Sans FB" panose="020E0602020502020306" pitchFamily="34" charset="0"/>
              </a:rPr>
              <a:t>What do plants need to grow?</a:t>
            </a:r>
            <a:endParaRPr lang="en-US" sz="6600" b="1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21" y="1164921"/>
            <a:ext cx="11699309" cy="5599134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erlin Sans FB" panose="020E0602020502020306" pitchFamily="34" charset="0"/>
              </a:rPr>
              <a:t>Most people can tell you that plants need…</a:t>
            </a:r>
          </a:p>
          <a:p>
            <a:pPr lvl="1"/>
            <a:r>
              <a:rPr lang="en-US" sz="4800" b="1" dirty="0" smtClean="0">
                <a:latin typeface="Berlin Sans FB" panose="020E0602020502020306" pitchFamily="34" charset="0"/>
              </a:rPr>
              <a:t>Water (H</a:t>
            </a:r>
            <a:r>
              <a:rPr lang="en-US" sz="4800" b="1" baseline="-25000" dirty="0" smtClean="0">
                <a:latin typeface="Berlin Sans FB" panose="020E0602020502020306" pitchFamily="34" charset="0"/>
              </a:rPr>
              <a:t>2</a:t>
            </a:r>
            <a:r>
              <a:rPr lang="en-US" sz="4800" b="1" dirty="0" smtClean="0">
                <a:latin typeface="Berlin Sans FB" panose="020E0602020502020306" pitchFamily="34" charset="0"/>
              </a:rPr>
              <a:t>O)</a:t>
            </a:r>
          </a:p>
          <a:p>
            <a:pPr lvl="1"/>
            <a:r>
              <a:rPr lang="en-US" sz="4800" b="1" dirty="0" smtClean="0">
                <a:latin typeface="Berlin Sans FB" panose="020E0602020502020306" pitchFamily="34" charset="0"/>
              </a:rPr>
              <a:t>Sunlight (radiant energy)</a:t>
            </a:r>
          </a:p>
          <a:p>
            <a:r>
              <a:rPr lang="en-US" sz="5400" dirty="0" smtClean="0">
                <a:latin typeface="Berlin Sans FB" panose="020E0602020502020306" pitchFamily="34" charset="0"/>
              </a:rPr>
              <a:t>Many people forget that plants also need…</a:t>
            </a:r>
          </a:p>
          <a:p>
            <a:pPr lvl="1"/>
            <a:r>
              <a:rPr lang="en-US" sz="4800" b="1" dirty="0" smtClean="0">
                <a:latin typeface="Berlin Sans FB" panose="020E0602020502020306" pitchFamily="34" charset="0"/>
              </a:rPr>
              <a:t>Carbon Dioxide (CO</a:t>
            </a:r>
            <a:r>
              <a:rPr lang="en-US" sz="4800" b="1" baseline="-25000" dirty="0" smtClean="0">
                <a:latin typeface="Berlin Sans FB" panose="020E0602020502020306" pitchFamily="34" charset="0"/>
              </a:rPr>
              <a:t>2</a:t>
            </a:r>
            <a:r>
              <a:rPr lang="en-US" sz="4800" b="1" dirty="0" smtClean="0">
                <a:latin typeface="Berlin Sans FB" panose="020E0602020502020306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785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419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Photosynthesis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22" y="814193"/>
            <a:ext cx="3895593" cy="59498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Plants take in water from the ground and carbon dioxide from the air (and sunlight).</a:t>
            </a:r>
          </a:p>
          <a:p>
            <a:r>
              <a:rPr lang="en-US" sz="4400" dirty="0" smtClean="0"/>
              <a:t>They produce oxygen and glucose (food).</a:t>
            </a:r>
            <a:endParaRPr lang="en-US" sz="4000" dirty="0"/>
          </a:p>
        </p:txBody>
      </p:sp>
      <p:pic>
        <p:nvPicPr>
          <p:cNvPr id="4098" name="Picture 2" descr="Image result for 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92" y="814193"/>
            <a:ext cx="7587163" cy="596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0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419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Photosynthesis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21" y="814193"/>
            <a:ext cx="11699309" cy="2054267"/>
          </a:xfrm>
        </p:spPr>
        <p:txBody>
          <a:bodyPr>
            <a:noAutofit/>
          </a:bodyPr>
          <a:lstStyle/>
          <a:p>
            <a:r>
              <a:rPr lang="en-US" sz="6000" dirty="0" smtClean="0"/>
              <a:t>What does photosynthesis look like from a chemistry perspective?</a:t>
            </a:r>
          </a:p>
        </p:txBody>
      </p:sp>
      <p:pic>
        <p:nvPicPr>
          <p:cNvPr id="5122" name="Picture 2" descr="Image result for photosynthesis chemical equ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r="9155"/>
          <a:stretch/>
        </p:blipFill>
        <p:spPr bwMode="auto">
          <a:xfrm>
            <a:off x="296450" y="3682652"/>
            <a:ext cx="11599101" cy="294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2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i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6"/>
          <a:stretch/>
        </p:blipFill>
        <p:spPr bwMode="auto">
          <a:xfrm>
            <a:off x="-1" y="1"/>
            <a:ext cx="12190164" cy="68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26512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Berlin Sans FB" panose="020E0602020502020306" pitchFamily="34" charset="0"/>
              </a:rPr>
              <a:t>Where do the reactants come from</a:t>
            </a:r>
            <a:r>
              <a:rPr lang="en-US" sz="6000" b="1" dirty="0" smtClean="0">
                <a:latin typeface="Berlin Sans FB" panose="020E0602020502020306" pitchFamily="34" charset="0"/>
              </a:rPr>
              <a:t>?</a:t>
            </a:r>
            <a:endParaRPr lang="en-US" sz="6000" b="1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21" y="1164921"/>
            <a:ext cx="11699309" cy="5599134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erlin Sans FB" panose="020E0602020502020306" pitchFamily="34" charset="0"/>
              </a:rPr>
              <a:t>Water comes from…</a:t>
            </a:r>
          </a:p>
          <a:p>
            <a:pPr lvl="1"/>
            <a:r>
              <a:rPr lang="en-US" sz="4800" b="1" dirty="0" smtClean="0">
                <a:latin typeface="Berlin Sans FB" panose="020E0602020502020306" pitchFamily="34" charset="0"/>
              </a:rPr>
              <a:t>Rain (collected by roots)</a:t>
            </a:r>
          </a:p>
          <a:p>
            <a:r>
              <a:rPr lang="en-US" sz="5400" dirty="0" smtClean="0">
                <a:latin typeface="Berlin Sans FB" panose="020E0602020502020306" pitchFamily="34" charset="0"/>
              </a:rPr>
              <a:t>Carbon dioxide comes from…</a:t>
            </a:r>
          </a:p>
          <a:p>
            <a:pPr lvl="1"/>
            <a:r>
              <a:rPr lang="en-US" sz="4800" b="1" dirty="0" smtClean="0">
                <a:latin typeface="Berlin Sans FB" panose="020E0602020502020306" pitchFamily="34" charset="0"/>
              </a:rPr>
              <a:t>Air (absorbed by leaves)</a:t>
            </a:r>
          </a:p>
          <a:p>
            <a:r>
              <a:rPr lang="en-US" sz="7200" b="1" dirty="0" smtClean="0">
                <a:latin typeface="Berlin Sans FB" panose="020E0602020502020306" pitchFamily="34" charset="0"/>
              </a:rPr>
              <a:t>Where does much of the CO</a:t>
            </a:r>
            <a:r>
              <a:rPr lang="en-US" sz="7200" b="1" baseline="-25000" dirty="0" smtClean="0">
                <a:latin typeface="Berlin Sans FB" panose="020E0602020502020306" pitchFamily="34" charset="0"/>
              </a:rPr>
              <a:t>2</a:t>
            </a:r>
            <a:r>
              <a:rPr lang="en-US" sz="7200" b="1" dirty="0" smtClean="0">
                <a:latin typeface="Berlin Sans FB" panose="020E0602020502020306" pitchFamily="34" charset="0"/>
              </a:rPr>
              <a:t> in the air come from?</a:t>
            </a:r>
          </a:p>
        </p:txBody>
      </p:sp>
    </p:spTree>
    <p:extLst>
      <p:ext uri="{BB962C8B-B14F-4D97-AF65-F5344CB8AC3E}">
        <p14:creationId xmlns:p14="http://schemas.microsoft.com/office/powerpoint/2010/main" val="39761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brea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202"/>
          <a:stretch/>
        </p:blipFill>
        <p:spPr bwMode="auto">
          <a:xfrm>
            <a:off x="8351" y="0"/>
            <a:ext cx="12179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26512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Where does CO</a:t>
            </a:r>
            <a:r>
              <a:rPr lang="en-US" sz="5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come from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?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21" y="1164921"/>
            <a:ext cx="11699309" cy="5235879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CO</a:t>
            </a:r>
            <a:r>
              <a:rPr lang="en-US" sz="66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is released when…</a:t>
            </a:r>
          </a:p>
          <a:p>
            <a:pPr lvl="1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animals breathe</a:t>
            </a:r>
          </a:p>
          <a:p>
            <a:pPr lvl="1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plant/animal matter decomposes</a:t>
            </a:r>
          </a:p>
          <a:p>
            <a:pPr lvl="1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fossil fuels are burned</a:t>
            </a:r>
          </a:p>
          <a:p>
            <a:pPr lvl="1"/>
            <a:endParaRPr lang="en-US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lvl="1"/>
            <a:endParaRPr lang="en-US" sz="6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0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brea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202"/>
          <a:stretch/>
        </p:blipFill>
        <p:spPr bwMode="auto">
          <a:xfrm>
            <a:off x="8351" y="0"/>
            <a:ext cx="12179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26512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Cellular Respiration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21" y="1164921"/>
            <a:ext cx="11699309" cy="551145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We breathe in oxygen (O</a:t>
            </a:r>
            <a:r>
              <a:rPr lang="en-US" sz="54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)</a:t>
            </a:r>
          </a:p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We breathe out carbon dioxide (CO</a:t>
            </a:r>
            <a:r>
              <a:rPr lang="en-US" sz="54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lvl="1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Carbon dioxide is the product of a chemical process your body uses to produce energy for life-functions.</a:t>
            </a:r>
            <a:endParaRPr lang="en-US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3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187E3DC9D45A48AC47041FBC8FB565" ma:contentTypeVersion="14" ma:contentTypeDescription="Create a new document." ma:contentTypeScope="" ma:versionID="ff49675086c6b1a665dc491f926f7e3e">
  <xsd:schema xmlns:xsd="http://www.w3.org/2001/XMLSchema" xmlns:xs="http://www.w3.org/2001/XMLSchema" xmlns:p="http://schemas.microsoft.com/office/2006/metadata/properties" xmlns:ns1="http://schemas.microsoft.com/sharepoint/v3" xmlns:ns3="9ec23c79-5d1e-4dfd-a6c6-ac7479cbf541" xmlns:ns4="44862a40-a5aa-4278-8f81-9d377e0c4edc" targetNamespace="http://schemas.microsoft.com/office/2006/metadata/properties" ma:root="true" ma:fieldsID="026d556338b7c9e71ba1077c9a7d8fb3" ns1:_="" ns3:_="" ns4:_="">
    <xsd:import namespace="http://schemas.microsoft.com/sharepoint/v3"/>
    <xsd:import namespace="9ec23c79-5d1e-4dfd-a6c6-ac7479cbf541"/>
    <xsd:import namespace="44862a40-a5aa-4278-8f81-9d377e0c4ed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23c79-5d1e-4dfd-a6c6-ac7479cbf5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62a40-a5aa-4278-8f81-9d377e0c4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472E8E1-EAC7-4C94-AC1A-FE8AA2A12B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c23c79-5d1e-4dfd-a6c6-ac7479cbf541"/>
    <ds:schemaRef ds:uri="44862a40-a5aa-4278-8f81-9d377e0c4e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7FD0E2-DFFD-4D23-850F-6B7C73641D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33027B-8CC8-452C-ABEA-6991B6649556}">
  <ds:schemaRefs>
    <ds:schemaRef ds:uri="http://purl.org/dc/elements/1.1/"/>
    <ds:schemaRef ds:uri="9ec23c79-5d1e-4dfd-a6c6-ac7479cbf541"/>
    <ds:schemaRef ds:uri="http://schemas.microsoft.com/sharepoint/v3"/>
    <ds:schemaRef ds:uri="44862a40-a5aa-4278-8f81-9d377e0c4ed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575</Words>
  <Application>Microsoft Office PowerPoint</Application>
  <PresentationFormat>Widescreen</PresentationFormat>
  <Paragraphs>113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Berlin Sans FB</vt:lpstr>
      <vt:lpstr>Calibri</vt:lpstr>
      <vt:lpstr>Calibri Light</vt:lpstr>
      <vt:lpstr>Wingdings</vt:lpstr>
      <vt:lpstr>Office Theme</vt:lpstr>
      <vt:lpstr>1_Office Theme</vt:lpstr>
      <vt:lpstr>Think to yourself about the question below… Do NOT discuss your answer with others.</vt:lpstr>
      <vt:lpstr>Where do trees get their mass?</vt:lpstr>
      <vt:lpstr>Where do Trees Get Their Mass?</vt:lpstr>
      <vt:lpstr>What do plants need to grow?</vt:lpstr>
      <vt:lpstr>Photosynthesis</vt:lpstr>
      <vt:lpstr>Photosynthesis</vt:lpstr>
      <vt:lpstr>Where do the reactants come from?</vt:lpstr>
      <vt:lpstr>Where does CO2 come from?</vt:lpstr>
      <vt:lpstr>Cellular Respiration</vt:lpstr>
      <vt:lpstr>What do people need to live?</vt:lpstr>
      <vt:lpstr>Cellular Respiration</vt:lpstr>
      <vt:lpstr>Carbon Cycle</vt:lpstr>
      <vt:lpstr>PHOTOSYNTHESIS</vt:lpstr>
      <vt:lpstr>CELLULAR RESPIRATION</vt:lpstr>
      <vt:lpstr>YOUR ASSIGNMENT: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Hanna, Robert</dc:creator>
  <cp:lastModifiedBy>Hanna, Robert</cp:lastModifiedBy>
  <cp:revision>14</cp:revision>
  <dcterms:created xsi:type="dcterms:W3CDTF">2017-04-03T11:49:39Z</dcterms:created>
  <dcterms:modified xsi:type="dcterms:W3CDTF">2020-01-24T13:17:29Z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0x01010093187E3DC9D45A48AC47041FBC8FB565</vt:lpwstr>
  </property>
</Properties>
</file>