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73" r:id="rId4"/>
    <p:sldId id="259" r:id="rId5"/>
    <p:sldId id="274" r:id="rId6"/>
    <p:sldId id="275" r:id="rId7"/>
    <p:sldId id="276" r:id="rId8"/>
    <p:sldId id="277" r:id="rId9"/>
    <p:sldId id="278" r:id="rId10"/>
    <p:sldId id="264" r:id="rId11"/>
    <p:sldId id="279" r:id="rId12"/>
    <p:sldId id="266" r:id="rId13"/>
    <p:sldId id="267" r:id="rId14"/>
    <p:sldId id="268" r:id="rId15"/>
    <p:sldId id="282" r:id="rId16"/>
    <p:sldId id="269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FF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3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919D-3AC5-4584-A17D-CFC8D2C8BE21}" type="datetimeFigureOut">
              <a:rPr lang="en-US" smtClean="0"/>
              <a:t>02/07/2019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6BF8-D250-49DC-91F4-B6D2CFA81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8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919D-3AC5-4584-A17D-CFC8D2C8BE21}" type="datetimeFigureOut">
              <a:rPr lang="en-US" smtClean="0"/>
              <a:t>02/07/2019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6BF8-D250-49DC-91F4-B6D2CFA81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5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919D-3AC5-4584-A17D-CFC8D2C8BE21}" type="datetimeFigureOut">
              <a:rPr lang="en-US" smtClean="0"/>
              <a:t>02/07/2019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6BF8-D250-49DC-91F4-B6D2CFA81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7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919D-3AC5-4584-A17D-CFC8D2C8BE21}" type="datetimeFigureOut">
              <a:rPr lang="en-US" smtClean="0"/>
              <a:t>02/07/2019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6BF8-D250-49DC-91F4-B6D2CFA81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1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919D-3AC5-4584-A17D-CFC8D2C8BE21}" type="datetimeFigureOut">
              <a:rPr lang="en-US" smtClean="0"/>
              <a:t>02/07/2019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6BF8-D250-49DC-91F4-B6D2CFA81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6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919D-3AC5-4584-A17D-CFC8D2C8BE21}" type="datetimeFigureOut">
              <a:rPr lang="en-US" smtClean="0"/>
              <a:t>02/07/2019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6BF8-D250-49DC-91F4-B6D2CFA81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919D-3AC5-4584-A17D-CFC8D2C8BE21}" type="datetimeFigureOut">
              <a:rPr lang="en-US" smtClean="0"/>
              <a:t>02/07/2019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6BF8-D250-49DC-91F4-B6D2CFA81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0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919D-3AC5-4584-A17D-CFC8D2C8BE21}" type="datetimeFigureOut">
              <a:rPr lang="en-US" smtClean="0"/>
              <a:t>02/07/2019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6BF8-D250-49DC-91F4-B6D2CFA81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3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919D-3AC5-4584-A17D-CFC8D2C8BE21}" type="datetimeFigureOut">
              <a:rPr lang="en-US" smtClean="0"/>
              <a:t>02/07/2019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6BF8-D250-49DC-91F4-B6D2CFA81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919D-3AC5-4584-A17D-CFC8D2C8BE21}" type="datetimeFigureOut">
              <a:rPr lang="en-US" smtClean="0"/>
              <a:t>02/07/2019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6BF8-D250-49DC-91F4-B6D2CFA81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0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919D-3AC5-4584-A17D-CFC8D2C8BE21}" type="datetimeFigureOut">
              <a:rPr lang="en-US" smtClean="0"/>
              <a:t>02/07/2019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6BF8-D250-49DC-91F4-B6D2CFA81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4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2919D-3AC5-4584-A17D-CFC8D2C8BE21}" type="datetimeFigureOut">
              <a:rPr lang="en-US" smtClean="0"/>
              <a:t>02/07/2019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6BF8-D250-49DC-91F4-B6D2CFA81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0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hyperlink" Target="http://en.wikipedia.org/wiki/File:Chalcanthite-cure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hyperlink" Target="http://en.wikipedia.org/wiki/File:Potassium-dichromate-sample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teachersupply.com/cart/images/ph%20paper.jpg"/>
          <p:cNvPicPr>
            <a:picLocks noChangeAspect="1" noChangeArrowheads="1"/>
          </p:cNvPicPr>
          <p:nvPr/>
        </p:nvPicPr>
        <p:blipFill rotWithShape="1">
          <a:blip r:embed="rId2" cstate="print"/>
          <a:srcRect l="429" t="2634" b="8886"/>
          <a:stretch/>
        </p:blipFill>
        <p:spPr bwMode="auto">
          <a:xfrm>
            <a:off x="7060367" y="1945722"/>
            <a:ext cx="5131633" cy="456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597"/>
            <a:ext cx="9144000" cy="1067384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Acids, Bases, and Salts</a:t>
            </a:r>
            <a:endParaRPr lang="en-US" sz="6600" b="1" dirty="0"/>
          </a:p>
        </p:txBody>
      </p:sp>
      <p:pic>
        <p:nvPicPr>
          <p:cNvPr id="5" name="Picture 6" descr="http://t1.gstatic.com/images?q=tbn:Kypxt1KN_lr3SM:http://www.eloh.com.sg/images/phPaper.jpg&amp;t=1"/>
          <p:cNvPicPr>
            <a:picLocks noChangeAspect="1" noChangeArrowheads="1"/>
          </p:cNvPicPr>
          <p:nvPr/>
        </p:nvPicPr>
        <p:blipFill rotWithShape="1">
          <a:blip r:embed="rId3" cstate="print"/>
          <a:srcRect t="16455" b="17629"/>
          <a:stretch/>
        </p:blipFill>
        <p:spPr bwMode="auto">
          <a:xfrm>
            <a:off x="4409458" y="1455228"/>
            <a:ext cx="4205382" cy="277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sciencequiz.net/jcscience/jcchemistry/gapfilling/images/acidba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12" y="2984514"/>
            <a:ext cx="4140934" cy="279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9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76269" y="0"/>
            <a:ext cx="11876183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dirty="0" smtClean="0"/>
              <a:t>Properties of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69" y="1325563"/>
            <a:ext cx="11876183" cy="531760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Turns blue litmus paper red</a:t>
            </a:r>
          </a:p>
          <a:p>
            <a:pPr lvl="1" eaLnBrk="1" hangingPunct="1"/>
            <a:r>
              <a:rPr lang="en-US" sz="3200" dirty="0" smtClean="0"/>
              <a:t>A compound in the paper changes color when it comes in contact with an acid</a:t>
            </a:r>
          </a:p>
        </p:txBody>
      </p:sp>
      <p:pic>
        <p:nvPicPr>
          <p:cNvPr id="5122" name="Picture 2" descr="http://www.educationalelectronicsusa.com/c/images/litmus_ac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657819"/>
            <a:ext cx="2864386" cy="381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www.bbc.co.uk/schools/ks3bitesize/science/images/gcsechem_59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598" y="2641870"/>
            <a:ext cx="2813202" cy="370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42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2.gstatic.com/images?q=tbn:ANd9GcSC2nlnft_fgpoRwnTVqbIvnBW_XIKtTY_sFIMrMrQW2mJvz2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270" y="3693459"/>
            <a:ext cx="4086295" cy="302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5400" dirty="0" smtClean="0"/>
              <a:t>Bases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71" y="1325563"/>
            <a:ext cx="11582400" cy="4851400"/>
          </a:xfrm>
        </p:spPr>
        <p:txBody>
          <a:bodyPr/>
          <a:lstStyle/>
          <a:p>
            <a:r>
              <a:rPr lang="en-US" sz="3600" dirty="0" smtClean="0"/>
              <a:t>Solutions that produce hydroxide ions (OH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) in water</a:t>
            </a:r>
          </a:p>
          <a:p>
            <a:pPr lvl="1"/>
            <a:r>
              <a:rPr lang="en-US" sz="3200" dirty="0" smtClean="0"/>
              <a:t>Stronger bases produce more OH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ions</a:t>
            </a:r>
          </a:p>
          <a:p>
            <a:r>
              <a:rPr lang="en-US" sz="3600" dirty="0" smtClean="0"/>
              <a:t>7-14 on the pH scale</a:t>
            </a:r>
          </a:p>
          <a:p>
            <a:r>
              <a:rPr lang="en-US" sz="3600" dirty="0" smtClean="0"/>
              <a:t>Common Bases</a:t>
            </a:r>
          </a:p>
          <a:p>
            <a:pPr lvl="1"/>
            <a:r>
              <a:rPr lang="en-US" sz="3200" dirty="0" smtClean="0"/>
              <a:t>Baking powder</a:t>
            </a:r>
          </a:p>
          <a:p>
            <a:pPr lvl="1"/>
            <a:r>
              <a:rPr lang="en-US" sz="3200" dirty="0" smtClean="0"/>
              <a:t>toothpaste</a:t>
            </a:r>
          </a:p>
          <a:p>
            <a:pPr lvl="1"/>
            <a:r>
              <a:rPr lang="en-US" sz="3200" dirty="0" smtClean="0"/>
              <a:t>bleach</a:t>
            </a:r>
          </a:p>
          <a:p>
            <a:endParaRPr lang="en-US" dirty="0"/>
          </a:p>
        </p:txBody>
      </p:sp>
      <p:pic>
        <p:nvPicPr>
          <p:cNvPr id="5" name="Picture 2" descr="http://t1.gstatic.com/images?q=tbn:ANd9GcTY2V4-BFmJ8BJtGrrvhzD9czuf2CsXA9gURGh2khknDKVEGXwT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835" y="2457437"/>
            <a:ext cx="3285565" cy="272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t3.gstatic.com/images?q=tbn:ANd9GcTQpGqsIodtrfQLHfrYhBTjc_2JX8oGHtGDvL1hILwR0tp5hdZExg"/>
          <p:cNvPicPr>
            <a:picLocks noChangeAspect="1" noChangeArrowheads="1"/>
          </p:cNvPicPr>
          <p:nvPr/>
        </p:nvPicPr>
        <p:blipFill rotWithShape="1">
          <a:blip r:embed="rId4" cstate="print"/>
          <a:srcRect l="18899" r="20365"/>
          <a:stretch/>
        </p:blipFill>
        <p:spPr bwMode="auto">
          <a:xfrm>
            <a:off x="8915400" y="1990700"/>
            <a:ext cx="2953871" cy="47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2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87287" y="0"/>
            <a:ext cx="11865166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dirty="0" smtClean="0"/>
              <a:t>Properties of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87" y="1325563"/>
            <a:ext cx="11865166" cy="4851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Bitter Taste</a:t>
            </a:r>
          </a:p>
          <a:p>
            <a:pPr lvl="1" eaLnBrk="1" hangingPunct="1"/>
            <a:r>
              <a:rPr lang="en-US" sz="3200" dirty="0" smtClean="0"/>
              <a:t>Soap, Shampoo, Detergent</a:t>
            </a:r>
          </a:p>
          <a:p>
            <a:pPr lvl="1" eaLnBrk="1" hangingPunct="1"/>
            <a:r>
              <a:rPr lang="en-US" sz="3200" dirty="0" smtClean="0"/>
              <a:t>Many bases are unsafe, so do not taste something to see if it is a base!!!</a:t>
            </a:r>
          </a:p>
          <a:p>
            <a:pPr eaLnBrk="1" hangingPunct="1"/>
            <a:endParaRPr lang="en-US" sz="3600" dirty="0" smtClean="0"/>
          </a:p>
        </p:txBody>
      </p:sp>
      <p:pic>
        <p:nvPicPr>
          <p:cNvPr id="3078" name="Picture 6" descr="http://t1.gstatic.com/images?q=tbn:ANd9GcSqC3MRlBt9Y6xqLfK_6LXkZkwFlhKSP3gOMix5OzKXk4aRJb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463" y="3323432"/>
            <a:ext cx="2664384" cy="34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t1.gstatic.com/images?q=tbn:CUrlssaF55vM5M:https://www.tienkenindustrial.com/catalog/images/Dial%20Bar%20Soap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533" y="3335641"/>
            <a:ext cx="2849880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www.thecoolhunter.net/images/stories/2007pics/storiesnew2007pics/marchpics/0shampoo1.jpg"/>
          <p:cNvPicPr>
            <a:picLocks noChangeAspect="1" noChangeArrowheads="1"/>
          </p:cNvPicPr>
          <p:nvPr/>
        </p:nvPicPr>
        <p:blipFill rotWithShape="1">
          <a:blip r:embed="rId4" cstate="print"/>
          <a:srcRect l="14969" b="9379"/>
          <a:stretch/>
        </p:blipFill>
        <p:spPr bwMode="auto">
          <a:xfrm>
            <a:off x="6515100" y="2944156"/>
            <a:ext cx="4960620" cy="363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70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4236" y="0"/>
            <a:ext cx="118872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dirty="0" smtClean="0"/>
              <a:t>Properties of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36" y="1325563"/>
            <a:ext cx="11887200" cy="4851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Slippery feel</a:t>
            </a:r>
          </a:p>
          <a:p>
            <a:pPr lvl="1" eaLnBrk="1" hangingPunct="1"/>
            <a:r>
              <a:rPr lang="en-US" sz="3200" dirty="0" smtClean="0"/>
              <a:t>When washing your hands, the soap makes your skin slippery</a:t>
            </a:r>
          </a:p>
          <a:p>
            <a:pPr lvl="1" eaLnBrk="1" hangingPunct="1"/>
            <a:r>
              <a:rPr lang="en-US" sz="3200" dirty="0" smtClean="0"/>
              <a:t>Strong bases can irritate or burn your skin</a:t>
            </a:r>
          </a:p>
        </p:txBody>
      </p:sp>
      <p:pic>
        <p:nvPicPr>
          <p:cNvPr id="2050" name="Picture 2" descr="http://www.nickjr.co.uk/shows/blues/media/so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853" y="2997683"/>
            <a:ext cx="6080294" cy="363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46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65253" y="0"/>
            <a:ext cx="118872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dirty="0" smtClean="0"/>
              <a:t>Properties of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53" y="1325562"/>
            <a:ext cx="11887200" cy="52752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Turns red litmus paper blue</a:t>
            </a:r>
          </a:p>
          <a:p>
            <a:pPr lvl="1" eaLnBrk="1" hangingPunct="1"/>
            <a:r>
              <a:rPr lang="en-US" sz="3200" dirty="0" smtClean="0"/>
              <a:t>A compound in the paper changes color when it comes in contact with a base</a:t>
            </a:r>
          </a:p>
          <a:p>
            <a:pPr lvl="1" eaLnBrk="1" hangingPunct="1"/>
            <a:endParaRPr lang="en-US" sz="3200" dirty="0" smtClean="0"/>
          </a:p>
        </p:txBody>
      </p:sp>
      <p:pic>
        <p:nvPicPr>
          <p:cNvPr id="1028" name="Picture 4" descr="http://3.bp.blogspot.com/_vK2Yw79fUBk/S0t7SYbQWlI/AAAAAAAAAe8/1x9VRP-vsPI/s400/red+blue+litmus+paper.jpg"/>
          <p:cNvPicPr>
            <a:picLocks noChangeAspect="1" noChangeArrowheads="1"/>
          </p:cNvPicPr>
          <p:nvPr/>
        </p:nvPicPr>
        <p:blipFill rotWithShape="1">
          <a:blip r:embed="rId2" cstate="print"/>
          <a:srcRect b="54998"/>
          <a:stretch/>
        </p:blipFill>
        <p:spPr bwMode="auto">
          <a:xfrm>
            <a:off x="182452" y="3316078"/>
            <a:ext cx="7710712" cy="205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img2.photographersdirect.com/img/25036/wm/pd1917662.jpg"/>
          <p:cNvPicPr>
            <a:picLocks noChangeAspect="1" noChangeArrowheads="1"/>
          </p:cNvPicPr>
          <p:nvPr/>
        </p:nvPicPr>
        <p:blipFill rotWithShape="1">
          <a:blip r:embed="rId3" cstate="print"/>
          <a:srcRect b="19791"/>
          <a:stretch/>
        </p:blipFill>
        <p:spPr bwMode="auto">
          <a:xfrm>
            <a:off x="8389621" y="2587033"/>
            <a:ext cx="3386774" cy="407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36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Danger!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42" y="1325562"/>
            <a:ext cx="5019158" cy="5532437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Both</a:t>
            </a:r>
            <a:r>
              <a:rPr lang="en-US" sz="3600" dirty="0" smtClean="0"/>
              <a:t> acids and bases can irritate your skin/eyes.</a:t>
            </a:r>
          </a:p>
          <a:p>
            <a:r>
              <a:rPr lang="en-US" sz="3600" dirty="0" smtClean="0"/>
              <a:t>Strong acids and bases can cause chemical burns!</a:t>
            </a:r>
          </a:p>
          <a:p>
            <a:pPr lvl="1"/>
            <a:r>
              <a:rPr lang="en-US" sz="3200" dirty="0" smtClean="0"/>
              <a:t>Chemical burns from bases are more common (more prevalent in cleaning products) and often more severe.</a:t>
            </a:r>
          </a:p>
          <a:p>
            <a:endParaRPr lang="en-US" sz="3600" dirty="0"/>
          </a:p>
        </p:txBody>
      </p:sp>
      <p:pic>
        <p:nvPicPr>
          <p:cNvPr id="1026" name="Picture 2" descr="http://i.imgur.com/GrtnCM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t="17287" r="21896"/>
          <a:stretch/>
        </p:blipFill>
        <p:spPr bwMode="auto">
          <a:xfrm>
            <a:off x="8703434" y="4028174"/>
            <a:ext cx="3488566" cy="28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2.bp.blogspot.com/-tn66DSiIIk8/TfEWFJoSJ2I/AAAAAAAACq4/SOonzZALbqU/s1600/face-me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/>
          <a:stretch/>
        </p:blipFill>
        <p:spPr bwMode="auto">
          <a:xfrm>
            <a:off x="8095543" y="4613"/>
            <a:ext cx="4096457" cy="402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yecasualty.co.uk/maincontent1/chemicalbur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930092"/>
            <a:ext cx="3797213" cy="249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11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chemistryexplained.com/photos/salt-3425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65253" y="0"/>
            <a:ext cx="11876183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Salts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5253" y="1143000"/>
            <a:ext cx="11876183" cy="5486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/>
              <a:t>Ionic compounds</a:t>
            </a:r>
            <a:r>
              <a:rPr lang="en-US" sz="4400" dirty="0"/>
              <a:t> resulting from a </a:t>
            </a:r>
            <a:r>
              <a:rPr lang="en-US" sz="4400" b="1" dirty="0"/>
              <a:t>neutralization reaction</a:t>
            </a:r>
            <a:r>
              <a:rPr lang="en-US" sz="4400" dirty="0"/>
              <a:t> between an </a:t>
            </a:r>
            <a:r>
              <a:rPr lang="en-US" sz="4400" b="1" dirty="0"/>
              <a:t>acid</a:t>
            </a:r>
            <a:r>
              <a:rPr lang="en-US" sz="4400" dirty="0"/>
              <a:t> and a </a:t>
            </a:r>
            <a:r>
              <a:rPr lang="en-US" sz="4400" b="1" dirty="0"/>
              <a:t>base.</a:t>
            </a:r>
          </a:p>
          <a:p>
            <a:pPr>
              <a:defRPr/>
            </a:pPr>
            <a:r>
              <a:rPr lang="en-US" sz="4400" b="1" dirty="0"/>
              <a:t>Ex:  </a:t>
            </a:r>
            <a:r>
              <a:rPr lang="en-US" sz="4400" dirty="0" err="1"/>
              <a:t>HCl</a:t>
            </a:r>
            <a:r>
              <a:rPr lang="en-US" sz="4400" dirty="0"/>
              <a:t> + </a:t>
            </a:r>
            <a:r>
              <a:rPr lang="en-US" sz="4400" dirty="0" err="1"/>
              <a:t>NaOH</a:t>
            </a:r>
            <a:r>
              <a:rPr lang="en-US" sz="4400" dirty="0"/>
              <a:t> → </a:t>
            </a:r>
            <a:r>
              <a:rPr lang="en-US" sz="4400" dirty="0" err="1"/>
              <a:t>NaCl</a:t>
            </a:r>
            <a:r>
              <a:rPr lang="en-US" sz="4400" dirty="0"/>
              <a:t> + H</a:t>
            </a:r>
            <a:r>
              <a:rPr lang="en-US" sz="4400" baseline="-25000" dirty="0"/>
              <a:t>2</a:t>
            </a:r>
            <a:r>
              <a:rPr lang="en-US" sz="4400" dirty="0"/>
              <a:t>O</a:t>
            </a:r>
          </a:p>
          <a:p>
            <a:pPr marL="523875" indent="-4763">
              <a:buNone/>
              <a:defRPr/>
            </a:pPr>
            <a:r>
              <a:rPr lang="en-US" b="1" dirty="0"/>
              <a:t>hydrochloric acid + sodium hydroxide </a:t>
            </a:r>
            <a:r>
              <a:rPr lang="en-US" b="1" dirty="0">
                <a:sym typeface="Wingdings" pitchFamily="2" charset="2"/>
              </a:rPr>
              <a:t> sodium chloride (salt) + water</a:t>
            </a:r>
            <a:endParaRPr lang="en-US" b="1" dirty="0"/>
          </a:p>
          <a:p>
            <a:pPr lvl="1">
              <a:defRPr/>
            </a:pPr>
            <a:r>
              <a:rPr lang="en-US" sz="4000" b="1" dirty="0"/>
              <a:t>often exothermic (not always)</a:t>
            </a:r>
          </a:p>
          <a:p>
            <a:pPr lvl="1">
              <a:defRPr/>
            </a:pPr>
            <a:r>
              <a:rPr lang="en-US" sz="4000" b="1" dirty="0"/>
              <a:t>frequently, water is a product along with the salt</a:t>
            </a:r>
          </a:p>
          <a:p>
            <a:pPr lvl="1">
              <a:defRPr/>
            </a:pPr>
            <a:r>
              <a:rPr lang="en-US" sz="4000" b="1" dirty="0"/>
              <a:t>do NOT necessarily result in a pH of 7</a:t>
            </a:r>
          </a:p>
          <a:p>
            <a:pPr lvl="2">
              <a:defRPr/>
            </a:pPr>
            <a:r>
              <a:rPr lang="en-US" sz="3600" b="1" dirty="0"/>
              <a:t>depends on the relative strength of acid and base</a:t>
            </a:r>
          </a:p>
        </p:txBody>
      </p:sp>
    </p:spTree>
    <p:extLst>
      <p:ext uri="{BB962C8B-B14F-4D97-AF65-F5344CB8AC3E}">
        <p14:creationId xmlns:p14="http://schemas.microsoft.com/office/powerpoint/2010/main" val="11371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862"/>
            <a:ext cx="10515600" cy="1325563"/>
          </a:xfrm>
        </p:spPr>
        <p:txBody>
          <a:bodyPr/>
          <a:lstStyle/>
          <a:p>
            <a:r>
              <a:rPr lang="en-US" dirty="0" smtClean="0"/>
              <a:t>Properties of Salts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88" y="1368425"/>
            <a:ext cx="11421036" cy="48085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Salts occur in a </a:t>
            </a:r>
            <a:r>
              <a:rPr lang="en-US" sz="4800" dirty="0" smtClean="0"/>
              <a:t>variety of colors</a:t>
            </a:r>
            <a:endParaRPr lang="en-US" sz="3600" dirty="0" smtClean="0"/>
          </a:p>
          <a:p>
            <a:endParaRPr lang="en-US" sz="18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Font typeface="Arial" charset="0"/>
              <a:buNone/>
            </a:pPr>
            <a:r>
              <a:rPr lang="en-US" sz="3200" dirty="0" smtClean="0"/>
              <a:t> </a:t>
            </a:r>
            <a:endParaRPr lang="en-US" sz="1800" dirty="0" smtClean="0"/>
          </a:p>
          <a:p>
            <a:pPr lvl="1"/>
            <a:r>
              <a:rPr lang="en-US" sz="3200" dirty="0" smtClean="0"/>
              <a:t>and burn in a variety of colors!</a:t>
            </a:r>
          </a:p>
          <a:p>
            <a:endParaRPr lang="en-US" sz="3600" dirty="0"/>
          </a:p>
        </p:txBody>
      </p:sp>
      <p:pic>
        <p:nvPicPr>
          <p:cNvPr id="4" name="Picture 2" descr="http://upload.wikimedia.org/wikipedia/commons/thumb/a/a8/Chalcanthite-cured.JPG/330px-Chalcanthite-cur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62848"/>
            <a:ext cx="257968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upload.wikimedia.org/wikipedia/commons/thumb/6/62/Potassium-dichromate-sample.jpg/220px-Potassium-dichromate-sampl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084388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t3.gstatic.com/images?q=tbn:ANd9GcQPSzVZ0CtGEWOuAk4Qvaw0ixe02SqkHO3uqpQVPcM11Kk2heB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4112" y="2043798"/>
            <a:ext cx="2847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t1.gstatic.com/images?q=tbn:ANd9GcQcUFcgKJ3S8SrVCfXVOn4_P_cFBz9Mi347Nm2yJGtrT5RL7KzX"/>
          <p:cNvPicPr>
            <a:picLocks noChangeAspect="1" noChangeArrowheads="1"/>
          </p:cNvPicPr>
          <p:nvPr/>
        </p:nvPicPr>
        <p:blipFill rotWithShape="1">
          <a:blip r:embed="rId7" cstate="print"/>
          <a:srcRect l="16303" t="14570" r="21177" b="17198"/>
          <a:stretch/>
        </p:blipFill>
        <p:spPr bwMode="auto">
          <a:xfrm>
            <a:off x="6651812" y="4292474"/>
            <a:ext cx="2904565" cy="237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t0.gstatic.com/images?q=tbn:ANd9GcSKg8wxROq48UZzvCGOaoOz6pcK19ws55l26p1-kYmLor8ah2XEL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8044" y="4707126"/>
            <a:ext cx="27432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19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Properties of Salts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87" y="1325563"/>
            <a:ext cx="11385177" cy="4851400"/>
          </a:xfrm>
        </p:spPr>
        <p:txBody>
          <a:bodyPr/>
          <a:lstStyle/>
          <a:p>
            <a:r>
              <a:rPr lang="en-US" sz="4400" dirty="0" smtClean="0"/>
              <a:t>Salts can </a:t>
            </a:r>
            <a:r>
              <a:rPr lang="en-US" sz="6000" dirty="0" smtClean="0"/>
              <a:t>taste</a:t>
            </a:r>
            <a:r>
              <a:rPr lang="en-US" sz="4400" dirty="0" smtClean="0"/>
              <a:t>:</a:t>
            </a:r>
          </a:p>
          <a:p>
            <a:pPr lvl="1"/>
            <a:r>
              <a:rPr lang="en-US" sz="4000" dirty="0" smtClean="0"/>
              <a:t>Salty</a:t>
            </a:r>
          </a:p>
          <a:p>
            <a:pPr lvl="1"/>
            <a:r>
              <a:rPr lang="en-US" sz="4000" dirty="0" smtClean="0"/>
              <a:t>Sweet</a:t>
            </a:r>
          </a:p>
          <a:p>
            <a:pPr lvl="1"/>
            <a:r>
              <a:rPr lang="en-US" sz="4000" dirty="0" smtClean="0"/>
              <a:t>Sour</a:t>
            </a:r>
          </a:p>
          <a:p>
            <a:pPr lvl="1"/>
            <a:r>
              <a:rPr lang="en-US" sz="4000" dirty="0" smtClean="0"/>
              <a:t>Bitter</a:t>
            </a:r>
          </a:p>
          <a:p>
            <a:pPr lvl="1"/>
            <a:r>
              <a:rPr lang="en-US" sz="4000" dirty="0" smtClean="0"/>
              <a:t>Savory </a:t>
            </a:r>
          </a:p>
          <a:p>
            <a:endParaRPr lang="en-US" dirty="0"/>
          </a:p>
        </p:txBody>
      </p:sp>
      <p:pic>
        <p:nvPicPr>
          <p:cNvPr id="3074" name="Picture 2" descr="http://gymflow100.com/wp-content/uploads/sal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364" y="234157"/>
            <a:ext cx="5450381" cy="401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2.timeinc.net/health/images/slides/to-much-salt-400x4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0" b="8959"/>
          <a:stretch/>
        </p:blipFill>
        <p:spPr bwMode="auto">
          <a:xfrm>
            <a:off x="2799230" y="3352801"/>
            <a:ext cx="4408394" cy="337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557"/>
            <a:ext cx="10515600" cy="1325563"/>
          </a:xfrm>
        </p:spPr>
        <p:txBody>
          <a:bodyPr/>
          <a:lstStyle/>
          <a:p>
            <a:r>
              <a:rPr lang="en-US" dirty="0" smtClean="0"/>
              <a:t>Properties of Salts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1320006"/>
            <a:ext cx="11259670" cy="4856957"/>
          </a:xfrm>
        </p:spPr>
        <p:txBody>
          <a:bodyPr/>
          <a:lstStyle/>
          <a:p>
            <a:r>
              <a:rPr lang="en-US" sz="3600" dirty="0" smtClean="0"/>
              <a:t>Salts are electrically neutral</a:t>
            </a:r>
          </a:p>
          <a:p>
            <a:r>
              <a:rPr lang="en-US" sz="3600" dirty="0" smtClean="0"/>
              <a:t>However, when dissolved in water, salts can conduct electricity</a:t>
            </a:r>
          </a:p>
          <a:p>
            <a:endParaRPr lang="en-US" dirty="0"/>
          </a:p>
        </p:txBody>
      </p:sp>
      <p:pic>
        <p:nvPicPr>
          <p:cNvPr id="4" name="Picture 2" descr="http://2.bp.blogspot.com/_UoK56mLfXmI/S7LM4qETubI/AAAAAAAAAOo/X73PYP7U7C8/s1600/SaltInWaterSolutionLiquid.jpg"/>
          <p:cNvPicPr>
            <a:picLocks noChangeAspect="1" noChangeArrowheads="1"/>
          </p:cNvPicPr>
          <p:nvPr/>
        </p:nvPicPr>
        <p:blipFill rotWithShape="1">
          <a:blip r:embed="rId2" cstate="print"/>
          <a:srcRect b="15849"/>
          <a:stretch/>
        </p:blipFill>
        <p:spPr bwMode="auto">
          <a:xfrm>
            <a:off x="6544234" y="2645569"/>
            <a:ext cx="2492190" cy="398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cdn.c.photoshelter.com/img-get/I00007RvhYRh3i5Q/s/860/860/Fphoto-11707001C-2FP.jpg"/>
          <p:cNvPicPr>
            <a:picLocks noChangeAspect="1" noChangeArrowheads="1"/>
          </p:cNvPicPr>
          <p:nvPr/>
        </p:nvPicPr>
        <p:blipFill rotWithShape="1">
          <a:blip r:embed="rId3" cstate="print"/>
          <a:srcRect l="10924" t="18238"/>
          <a:stretch/>
        </p:blipFill>
        <p:spPr bwMode="auto">
          <a:xfrm>
            <a:off x="2886635" y="2645569"/>
            <a:ext cx="3397294" cy="400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50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64405" y="0"/>
            <a:ext cx="11721947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The pH Scale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64405" y="1066800"/>
            <a:ext cx="11721947" cy="556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pH scale measures the ratio of hydrogen-based ions produced in solution (in water).</a:t>
            </a:r>
          </a:p>
          <a:p>
            <a:r>
              <a:rPr lang="en-US" sz="4000" dirty="0" smtClean="0"/>
              <a:t>2H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O </a:t>
            </a:r>
            <a:r>
              <a:rPr lang="en-US" sz="4000" dirty="0" smtClean="0">
                <a:sym typeface="Wingdings" pitchFamily="2" charset="2"/>
              </a:rPr>
              <a:t> OH</a:t>
            </a:r>
            <a:r>
              <a:rPr lang="en-US" sz="4000" baseline="30000" dirty="0" smtClean="0">
                <a:sym typeface="Wingdings" pitchFamily="2" charset="2"/>
              </a:rPr>
              <a:t>-</a:t>
            </a:r>
            <a:r>
              <a:rPr lang="en-US" sz="4000" dirty="0" smtClean="0">
                <a:sym typeface="Wingdings" pitchFamily="2" charset="2"/>
              </a:rPr>
              <a:t> + H</a:t>
            </a:r>
            <a:r>
              <a:rPr lang="en-US" sz="4000" baseline="-25000" dirty="0" smtClean="0">
                <a:sym typeface="Wingdings" pitchFamily="2" charset="2"/>
              </a:rPr>
              <a:t>3</a:t>
            </a:r>
            <a:r>
              <a:rPr lang="en-US" sz="4000" dirty="0" smtClean="0">
                <a:sym typeface="Wingdings" pitchFamily="2" charset="2"/>
              </a:rPr>
              <a:t>O</a:t>
            </a:r>
            <a:r>
              <a:rPr lang="en-US" sz="4000" baseline="30000" dirty="0" smtClean="0">
                <a:sym typeface="Wingdings" pitchFamily="2" charset="2"/>
              </a:rPr>
              <a:t>+</a:t>
            </a:r>
            <a:r>
              <a:rPr lang="en-US" sz="4000" dirty="0" smtClean="0"/>
              <a:t> </a:t>
            </a:r>
          </a:p>
          <a:p>
            <a:pPr lvl="1"/>
            <a:r>
              <a:rPr lang="en-US" sz="3600" dirty="0" smtClean="0"/>
              <a:t>Water molecules dissociate into </a:t>
            </a:r>
            <a:r>
              <a:rPr lang="en-US" sz="3600" b="1" dirty="0" smtClean="0"/>
              <a:t>hydroxide</a:t>
            </a:r>
            <a:r>
              <a:rPr lang="en-US" sz="3600" dirty="0" smtClean="0"/>
              <a:t> anions (</a:t>
            </a:r>
            <a:r>
              <a:rPr lang="en-US" sz="3600" dirty="0" smtClean="0">
                <a:sym typeface="Wingdings" pitchFamily="2" charset="2"/>
              </a:rPr>
              <a:t>OH</a:t>
            </a:r>
            <a:r>
              <a:rPr lang="en-US" sz="3600" b="1" baseline="30000" dirty="0" smtClean="0">
                <a:sym typeface="Wingdings" pitchFamily="2" charset="2"/>
              </a:rPr>
              <a:t>-</a:t>
            </a:r>
            <a:r>
              <a:rPr lang="en-US" sz="3600" dirty="0" smtClean="0"/>
              <a:t>) and </a:t>
            </a:r>
            <a:r>
              <a:rPr lang="en-US" sz="3600" b="1" dirty="0" smtClean="0"/>
              <a:t>hydronium</a:t>
            </a:r>
            <a:r>
              <a:rPr lang="en-US" sz="3600" dirty="0" smtClean="0"/>
              <a:t> </a:t>
            </a:r>
            <a:r>
              <a:rPr lang="en-US" sz="3600" dirty="0" err="1" smtClean="0"/>
              <a:t>cations</a:t>
            </a:r>
            <a:r>
              <a:rPr lang="en-US" sz="3600" dirty="0" smtClean="0"/>
              <a:t> (</a:t>
            </a:r>
            <a:r>
              <a:rPr lang="en-US" sz="3600" dirty="0" smtClean="0">
                <a:sym typeface="Wingdings" pitchFamily="2" charset="2"/>
              </a:rPr>
              <a:t>H</a:t>
            </a:r>
            <a:r>
              <a:rPr lang="en-US" sz="3600" baseline="-25000" dirty="0" smtClean="0">
                <a:sym typeface="Wingdings" pitchFamily="2" charset="2"/>
              </a:rPr>
              <a:t>3</a:t>
            </a:r>
            <a:r>
              <a:rPr lang="en-US" sz="3600" dirty="0" smtClean="0">
                <a:sym typeface="Wingdings" pitchFamily="2" charset="2"/>
              </a:rPr>
              <a:t>O</a:t>
            </a:r>
            <a:r>
              <a:rPr lang="en-US" sz="3600" b="1" baseline="30000" dirty="0" smtClean="0">
                <a:sym typeface="Wingdings" pitchFamily="2" charset="2"/>
              </a:rPr>
              <a:t>+</a:t>
            </a:r>
            <a:r>
              <a:rPr lang="en-US" sz="3600" dirty="0" smtClean="0"/>
              <a:t>)</a:t>
            </a:r>
          </a:p>
        </p:txBody>
      </p:sp>
      <p:pic>
        <p:nvPicPr>
          <p:cNvPr id="3076" name="Picture 4" descr="http://www.quia.com/files/quia/users/lmcgee/chemistry/water-dissociation-label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763" y="4038600"/>
            <a:ext cx="9096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73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ologycorner.com/resources/dissoci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69" y="203313"/>
            <a:ext cx="10347262" cy="63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7361" y="2782389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05453" y="2634343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879" y="5235560"/>
            <a:ext cx="670618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336" y="5117994"/>
            <a:ext cx="670618" cy="7498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8721" y="2111123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1" y="2100070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58595" y="2098546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335590" y="2782389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14996" y="4594774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10497" y="4624250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53978" y="5462213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07918" y="4568649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407836" y="4577004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856558" y="5884685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439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./pH_scal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" t="5432" r="13545" b="7553"/>
          <a:stretch/>
        </p:blipFill>
        <p:spPr bwMode="auto">
          <a:xfrm>
            <a:off x="165253" y="3541486"/>
            <a:ext cx="6221034" cy="331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65253" y="0"/>
            <a:ext cx="118872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The pH Scale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65253" y="1031967"/>
            <a:ext cx="11887200" cy="446894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8FF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</a:t>
            </a:r>
            <a:r>
              <a:rPr lang="en-US" sz="3600" dirty="0" smtClean="0"/>
              <a:t> </a:t>
            </a:r>
            <a:r>
              <a:rPr lang="en-US" sz="3600" dirty="0" smtClean="0"/>
              <a:t>solutions have an equal amount of hydroxide and hydronium ions</a:t>
            </a: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ACIDIC</a:t>
            </a:r>
            <a:r>
              <a:rPr lang="en-US" sz="3600" dirty="0" smtClean="0"/>
              <a:t> </a:t>
            </a:r>
            <a:r>
              <a:rPr lang="en-US" sz="3600" dirty="0" smtClean="0"/>
              <a:t>solutions contain more hydronium (H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O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) ions</a:t>
            </a:r>
          </a:p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</a:t>
            </a:r>
            <a:r>
              <a:rPr lang="en-US" sz="3600" dirty="0" smtClean="0"/>
              <a:t> </a:t>
            </a:r>
            <a:r>
              <a:rPr lang="en-US" sz="3600" dirty="0" smtClean="0"/>
              <a:t>(alkaline) solutions contain more hydroxide (OH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) ions</a:t>
            </a:r>
          </a:p>
        </p:txBody>
      </p:sp>
      <p:pic>
        <p:nvPicPr>
          <p:cNvPr id="4100" name="Picture 2" descr="http://www.abundanthealthcenter.com/blog/wp-content/uploads/2011/04/PH-Scale.jpg"/>
          <p:cNvPicPr>
            <a:picLocks noChangeAspect="1" noChangeArrowheads="1"/>
          </p:cNvPicPr>
          <p:nvPr/>
        </p:nvPicPr>
        <p:blipFill rotWithShape="1">
          <a:blip r:embed="rId3" cstate="print"/>
          <a:srcRect b="23418"/>
          <a:stretch/>
        </p:blipFill>
        <p:spPr bwMode="auto">
          <a:xfrm>
            <a:off x="6386287" y="3541486"/>
            <a:ext cx="5442856" cy="272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eco-nomics.info/images2/ph_scal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7"/>
          <a:stretch/>
        </p:blipFill>
        <p:spPr bwMode="auto">
          <a:xfrm>
            <a:off x="6411047" y="5909310"/>
            <a:ext cx="5418096" cy="6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60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54" y="352698"/>
            <a:ext cx="10428093" cy="618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179" y="2346255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89475" y="2980062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92287" y="5128643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89475" y="5298460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55819" y="2869475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42218" y="2869475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64378" y="5560070"/>
            <a:ext cx="64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Na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05446" y="5359773"/>
            <a:ext cx="64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Na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52209" y="5079524"/>
            <a:ext cx="64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897502" y="5298460"/>
            <a:ext cx="64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54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pmel.noaa.gov/co2/files/phfig2-revised.jpg"/>
          <p:cNvPicPr>
            <a:picLocks noChangeAspect="1" noChangeArrowheads="1"/>
          </p:cNvPicPr>
          <p:nvPr/>
        </p:nvPicPr>
        <p:blipFill>
          <a:blip r:embed="rId2" cstate="print"/>
          <a:srcRect l="2381" t="4448" r="5952" b="5475"/>
          <a:stretch>
            <a:fillRect/>
          </a:stretch>
        </p:blipFill>
        <p:spPr bwMode="auto">
          <a:xfrm>
            <a:off x="0" y="-1323"/>
            <a:ext cx="8157882" cy="6846473"/>
          </a:xfrm>
          <a:prstGeom prst="rect">
            <a:avLst/>
          </a:prstGeom>
          <a:noFill/>
        </p:spPr>
      </p:pic>
      <p:pic>
        <p:nvPicPr>
          <p:cNvPr id="5" name="Picture 2" descr="File:216 pH Scale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0965" y="23650"/>
            <a:ext cx="3801035" cy="6832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64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www.infoniac.com/uimg/saliva-tes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7012" y="2487709"/>
            <a:ext cx="3429560" cy="288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www.faqs.org/photo-dict/photofiles/list/3531/4674citrus_coll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1141" y="3929025"/>
            <a:ext cx="3715871" cy="27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scoutmaster.typepad.com/photos/uncategorized/2007/03/18/vinegar.jpg"/>
          <p:cNvPicPr>
            <a:picLocks noChangeAspect="1" noChangeArrowheads="1"/>
          </p:cNvPicPr>
          <p:nvPr/>
        </p:nvPicPr>
        <p:blipFill rotWithShape="1">
          <a:blip r:embed="rId4" cstate="print"/>
          <a:srcRect l="17923" r="19511"/>
          <a:stretch/>
        </p:blipFill>
        <p:spPr bwMode="auto">
          <a:xfrm>
            <a:off x="8982635" y="2042626"/>
            <a:ext cx="2904565" cy="464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5400" dirty="0" smtClean="0"/>
              <a:t>Acids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71" y="1325563"/>
            <a:ext cx="11600329" cy="51133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Solutions that produce hydronium ions (H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O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) in water</a:t>
            </a:r>
          </a:p>
          <a:p>
            <a:pPr lvl="1"/>
            <a:r>
              <a:rPr lang="en-US" sz="3200" dirty="0" smtClean="0"/>
              <a:t>Stronger acids produce more 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O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ions in solution</a:t>
            </a:r>
          </a:p>
          <a:p>
            <a:r>
              <a:rPr lang="en-US" sz="3600" dirty="0" smtClean="0"/>
              <a:t>0-7 on the pH scale</a:t>
            </a:r>
          </a:p>
          <a:p>
            <a:r>
              <a:rPr lang="en-US" sz="3600" dirty="0" smtClean="0"/>
              <a:t>Common Acids:</a:t>
            </a:r>
          </a:p>
          <a:p>
            <a:pPr lvl="1"/>
            <a:r>
              <a:rPr lang="en-US" sz="3200" dirty="0" smtClean="0"/>
              <a:t>Vinegar, soda</a:t>
            </a:r>
          </a:p>
          <a:p>
            <a:pPr lvl="1"/>
            <a:r>
              <a:rPr lang="en-US" sz="3200" dirty="0" smtClean="0"/>
              <a:t>citrus</a:t>
            </a:r>
          </a:p>
          <a:p>
            <a:pPr lvl="1"/>
            <a:r>
              <a:rPr lang="en-US" sz="3200" dirty="0" smtClean="0"/>
              <a:t>saliva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5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organicfacts.net/wp-content/uploads/2013/05/Lem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65" y="4470288"/>
            <a:ext cx="3550023" cy="21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ages.free-extras.com/pics/g/green_apples-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6158" y="911077"/>
            <a:ext cx="2720788" cy="345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4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Properties of Acids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61" y="1370013"/>
            <a:ext cx="6768352" cy="5262562"/>
          </a:xfrm>
        </p:spPr>
        <p:txBody>
          <a:bodyPr/>
          <a:lstStyle/>
          <a:p>
            <a:r>
              <a:rPr lang="en-US" sz="3600" dirty="0" smtClean="0"/>
              <a:t>Sour taste</a:t>
            </a:r>
          </a:p>
          <a:p>
            <a:pPr lvl="1"/>
            <a:r>
              <a:rPr lang="en-US" sz="3200" dirty="0" smtClean="0"/>
              <a:t>Citrus (oranges, grapefruits, lemons) – citric acid</a:t>
            </a:r>
          </a:p>
          <a:p>
            <a:pPr lvl="1"/>
            <a:r>
              <a:rPr lang="en-US" sz="3200" dirty="0" smtClean="0"/>
              <a:t>Other fruits (cherries, tomatoes, apples)</a:t>
            </a:r>
          </a:p>
          <a:p>
            <a:pPr lvl="1"/>
            <a:r>
              <a:rPr lang="en-US" sz="3200" dirty="0" smtClean="0"/>
              <a:t>Vinegar, tea, spoiled milk</a:t>
            </a:r>
          </a:p>
          <a:p>
            <a:pPr lvl="1"/>
            <a:r>
              <a:rPr lang="en-US" sz="3200" dirty="0" smtClean="0"/>
              <a:t>Many acids are unsafe, so DON’T taste something to see if it is acidic!!!</a:t>
            </a:r>
          </a:p>
          <a:p>
            <a:endParaRPr lang="en-US" dirty="0"/>
          </a:p>
        </p:txBody>
      </p:sp>
      <p:pic>
        <p:nvPicPr>
          <p:cNvPr id="6" name="Picture 6" descr="http://www.prwatch.org/files/images/teaface.jpg"/>
          <p:cNvPicPr>
            <a:picLocks noChangeAspect="1" noChangeArrowheads="1"/>
          </p:cNvPicPr>
          <p:nvPr/>
        </p:nvPicPr>
        <p:blipFill rotWithShape="1">
          <a:blip r:embed="rId4" cstate="print"/>
          <a:srcRect l="6694" t="3339" r="6421" b="7708"/>
          <a:stretch/>
        </p:blipFill>
        <p:spPr bwMode="auto">
          <a:xfrm>
            <a:off x="9090212" y="197225"/>
            <a:ext cx="2850776" cy="4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43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7463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Properties of Acids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08100"/>
            <a:ext cx="7597588" cy="48688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React with metals and carbonates</a:t>
            </a:r>
          </a:p>
          <a:p>
            <a:pPr lvl="1"/>
            <a:r>
              <a:rPr lang="en-US" sz="3200" dirty="0" smtClean="0"/>
              <a:t>Produce hydrogen gas bubbles</a:t>
            </a:r>
          </a:p>
          <a:p>
            <a:pPr lvl="1"/>
            <a:r>
              <a:rPr lang="en-US" sz="3200" dirty="0" smtClean="0"/>
              <a:t>Can be corrosive (eat away at other materials)</a:t>
            </a:r>
          </a:p>
          <a:p>
            <a:pPr lvl="1"/>
            <a:r>
              <a:rPr lang="en-US" sz="3200" dirty="0" smtClean="0"/>
              <a:t>Used to make etchings or identify limestone</a:t>
            </a:r>
          </a:p>
          <a:p>
            <a:endParaRPr lang="en-US" sz="3600" dirty="0"/>
          </a:p>
        </p:txBody>
      </p:sp>
      <p:pic>
        <p:nvPicPr>
          <p:cNvPr id="4" name="Picture 4" descr="http://i.ytimg.com/vi/eGrR201SUdI/0.jpg"/>
          <p:cNvPicPr>
            <a:picLocks noChangeAspect="1" noChangeArrowheads="1"/>
          </p:cNvPicPr>
          <p:nvPr/>
        </p:nvPicPr>
        <p:blipFill rotWithShape="1">
          <a:blip r:embed="rId2" cstate="print"/>
          <a:srcRect l="24322" r="29071"/>
          <a:stretch/>
        </p:blipFill>
        <p:spPr bwMode="auto">
          <a:xfrm>
            <a:off x="8243047" y="636493"/>
            <a:ext cx="3567953" cy="574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sciencephoto.com/images/download_wm_image.html/A500759-Reaction_of_chalk_and_acid-SPL.jpg?id=655000759"/>
          <p:cNvPicPr>
            <a:picLocks noChangeAspect="1" noChangeArrowheads="1"/>
          </p:cNvPicPr>
          <p:nvPr/>
        </p:nvPicPr>
        <p:blipFill rotWithShape="1">
          <a:blip r:embed="rId3" cstate="print"/>
          <a:srcRect b="12948"/>
          <a:stretch/>
        </p:blipFill>
        <p:spPr bwMode="auto">
          <a:xfrm>
            <a:off x="3186953" y="3989434"/>
            <a:ext cx="4419600" cy="257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89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497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Acids, Bases, and Salts</vt:lpstr>
      <vt:lpstr>The pH Scale</vt:lpstr>
      <vt:lpstr>PowerPoint Presentation</vt:lpstr>
      <vt:lpstr>The pH Scale</vt:lpstr>
      <vt:lpstr>PowerPoint Presentation</vt:lpstr>
      <vt:lpstr>PowerPoint Presentation</vt:lpstr>
      <vt:lpstr>Acids</vt:lpstr>
      <vt:lpstr>Properties of Acids</vt:lpstr>
      <vt:lpstr>Properties of Acids</vt:lpstr>
      <vt:lpstr>Properties of Acids</vt:lpstr>
      <vt:lpstr>Bases</vt:lpstr>
      <vt:lpstr>Properties of Bases</vt:lpstr>
      <vt:lpstr>Properties of Bases</vt:lpstr>
      <vt:lpstr>Properties of Bases</vt:lpstr>
      <vt:lpstr>Danger!</vt:lpstr>
      <vt:lpstr>Salts</vt:lpstr>
      <vt:lpstr>Properties of Salts</vt:lpstr>
      <vt:lpstr>Properties of Salts</vt:lpstr>
      <vt:lpstr>Properties of Salts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 and Bases</dc:title>
  <dc:creator>Hanna, Robert</dc:creator>
  <cp:lastModifiedBy>Hanna, Robert</cp:lastModifiedBy>
  <cp:revision>13</cp:revision>
  <dcterms:created xsi:type="dcterms:W3CDTF">2015-02-04T13:42:20Z</dcterms:created>
  <dcterms:modified xsi:type="dcterms:W3CDTF">2019-02-07T15:17:40Z</dcterms:modified>
</cp:coreProperties>
</file>