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9" r:id="rId7"/>
    <p:sldId id="260" r:id="rId8"/>
    <p:sldId id="263" r:id="rId9"/>
    <p:sldId id="262" r:id="rId10"/>
    <p:sldId id="264" r:id="rId11"/>
    <p:sldId id="258" r:id="rId12"/>
    <p:sldId id="257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7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8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1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6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3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5C1E-67A1-4A9F-99B4-A10BE23E96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A0BE-7E8E-49EA-8986-99154147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8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qe1Ueifek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IDEAL GAS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IDEAL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sz="5400" b="1" dirty="0" smtClean="0"/>
              <a:t>PV = </a:t>
            </a:r>
            <a:r>
              <a:rPr lang="en-US" sz="5400" b="1" dirty="0" err="1" smtClean="0"/>
              <a:t>nRT</a:t>
            </a:r>
            <a:r>
              <a:rPr lang="en-US" sz="5400" dirty="0" smtClean="0"/>
              <a:t>     Conceptually…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981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remove “</a:t>
            </a:r>
            <a:r>
              <a:rPr lang="en-US" sz="3200" dirty="0" err="1" smtClean="0"/>
              <a:t>nR</a:t>
            </a:r>
            <a:r>
              <a:rPr lang="en-US" sz="3200" dirty="0" smtClean="0"/>
              <a:t>” from the equation, since they are constants (for each sample) and we are only concerned with a </a:t>
            </a:r>
            <a:r>
              <a:rPr lang="en-US" sz="3200" b="1" dirty="0" smtClean="0"/>
              <a:t>conceptual understanding</a:t>
            </a:r>
            <a:r>
              <a:rPr lang="en-US" sz="3200" dirty="0" smtClean="0"/>
              <a:t> (not actual numbers).</a:t>
            </a:r>
          </a:p>
          <a:p>
            <a:r>
              <a:rPr lang="en-US" sz="4000" dirty="0" smtClean="0"/>
              <a:t>This leaves us with:  </a:t>
            </a:r>
            <a:r>
              <a:rPr lang="en-US" sz="4800" b="1" dirty="0" smtClean="0"/>
              <a:t>PV = T</a:t>
            </a:r>
          </a:p>
          <a:p>
            <a:pPr lvl="1"/>
            <a:r>
              <a:rPr lang="en-US" sz="3600" dirty="0" smtClean="0"/>
              <a:t>Both PRESSURE </a:t>
            </a:r>
            <a:r>
              <a:rPr lang="en-US" sz="3600" i="1" dirty="0" smtClean="0"/>
              <a:t>and</a:t>
            </a:r>
            <a:r>
              <a:rPr lang="en-US" sz="3600" dirty="0" smtClean="0"/>
              <a:t> VOLUME are </a:t>
            </a:r>
            <a:r>
              <a:rPr lang="en-US" sz="3600" u="sng" dirty="0" smtClean="0"/>
              <a:t>directly proportional</a:t>
            </a:r>
            <a:r>
              <a:rPr lang="en-US" sz="3600" dirty="0" smtClean="0"/>
              <a:t> to TEMPERATURE</a:t>
            </a:r>
          </a:p>
          <a:p>
            <a:pPr lvl="2"/>
            <a:r>
              <a:rPr lang="en-US" sz="3200" dirty="0" smtClean="0"/>
              <a:t>When P rises, so does T (same V); When T rises, so does V (same P)</a:t>
            </a:r>
          </a:p>
          <a:p>
            <a:pPr lvl="1"/>
            <a:r>
              <a:rPr lang="en-US" sz="3600" dirty="0" smtClean="0"/>
              <a:t>PRESSURE and VOLUME are </a:t>
            </a:r>
            <a:r>
              <a:rPr lang="en-US" sz="3600" u="sng" dirty="0" smtClean="0"/>
              <a:t>inversely proportional</a:t>
            </a:r>
            <a:r>
              <a:rPr lang="en-US" sz="3600" dirty="0" smtClean="0"/>
              <a:t> to each other</a:t>
            </a:r>
          </a:p>
          <a:p>
            <a:pPr lvl="2"/>
            <a:r>
              <a:rPr lang="en-US" sz="3200" dirty="0" smtClean="0"/>
              <a:t>When V increases, P decreases</a:t>
            </a:r>
          </a:p>
        </p:txBody>
      </p:sp>
    </p:spTree>
    <p:extLst>
      <p:ext uri="{BB962C8B-B14F-4D97-AF65-F5344CB8AC3E}">
        <p14:creationId xmlns:p14="http://schemas.microsoft.com/office/powerpoint/2010/main" val="41816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IDEAL GAS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7969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There are a series of scientific laws that describe the behavior of a gas under “ideal” conditions (</a:t>
            </a:r>
            <a:r>
              <a:rPr lang="en-US" sz="4800" dirty="0" err="1" smtClean="0"/>
              <a:t>ie</a:t>
            </a:r>
            <a:r>
              <a:rPr lang="en-US" sz="4800" dirty="0" smtClean="0"/>
              <a:t> – not near its condensation point)</a:t>
            </a:r>
          </a:p>
          <a:p>
            <a:pPr lvl="1"/>
            <a:r>
              <a:rPr lang="en-US" sz="4400" dirty="0" smtClean="0"/>
              <a:t>Boyle’s Law</a:t>
            </a:r>
          </a:p>
          <a:p>
            <a:pPr lvl="1"/>
            <a:r>
              <a:rPr lang="en-US" sz="4400" dirty="0" smtClean="0"/>
              <a:t>Charles’s Law</a:t>
            </a:r>
          </a:p>
          <a:p>
            <a:pPr lvl="1"/>
            <a:r>
              <a:rPr lang="en-US" sz="4400" dirty="0" smtClean="0"/>
              <a:t>Gay-Lussac’s Law</a:t>
            </a:r>
          </a:p>
          <a:p>
            <a:pPr lvl="1"/>
            <a:r>
              <a:rPr lang="en-US" sz="4400" dirty="0" err="1" smtClean="0"/>
              <a:t>Avagadro’s</a:t>
            </a:r>
            <a:r>
              <a:rPr lang="en-US" sz="4400" dirty="0" smtClean="0"/>
              <a:t> Law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3076" name="Picture 4" descr="Image result for Bo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179" y="2934112"/>
            <a:ext cx="1888801" cy="188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Jacques Charles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294" y="3498486"/>
            <a:ext cx="1764880" cy="224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Gay-Luss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246" y="4159187"/>
            <a:ext cx="2041827" cy="20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Avogad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384" y="4804012"/>
            <a:ext cx="1947823" cy="194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boyles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47" y="3233057"/>
            <a:ext cx="5317718" cy="339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1231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 a fixed amount of an ideal gas at a fixed temperature, the pressure and volume are inversely proportional.</a:t>
            </a:r>
          </a:p>
          <a:p>
            <a:pPr lvl="1"/>
            <a:r>
              <a:rPr lang="en-US" sz="2800" dirty="0" smtClean="0"/>
              <a:t>Pressure and volume have an inverse relationship when temperature is constant.</a:t>
            </a:r>
          </a:p>
          <a:p>
            <a:r>
              <a:rPr lang="en-US" sz="3200" dirty="0" smtClean="0"/>
              <a:t>This can be stated several ways mathematically: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3338" y="2521453"/>
            <a:ext cx="1142217" cy="873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2771" y="3469325"/>
            <a:ext cx="1263347" cy="551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9906" y="4099570"/>
            <a:ext cx="1749076" cy="499736"/>
          </a:xfrm>
          <a:prstGeom prst="rect">
            <a:avLst/>
          </a:prstGeom>
        </p:spPr>
      </p:pic>
      <p:pic>
        <p:nvPicPr>
          <p:cNvPr id="1028" name="Picture 4" descr="https://upload.wikimedia.org/wikipedia/commons/thumb/e/ea/Boyles_Law.svg/363px-Boyles_Law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7" y="3246150"/>
            <a:ext cx="3677976" cy="358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2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548997" cy="57494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 constant pressure, the TEMPERATURE and the VOLUME of an ideal gas are directly proportional.</a:t>
            </a:r>
          </a:p>
          <a:p>
            <a:pPr lvl="1"/>
            <a:r>
              <a:rPr lang="en-US" sz="2800" dirty="0" smtClean="0"/>
              <a:t>Describes how gasses tend to expand when heated.</a:t>
            </a:r>
          </a:p>
          <a:p>
            <a:r>
              <a:rPr lang="en-US" sz="3200" dirty="0" smtClean="0"/>
              <a:t>This can be stated several ways mathematically: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35" y="3171182"/>
            <a:ext cx="1300606" cy="560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497" y="2911432"/>
            <a:ext cx="1381530" cy="1080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484" y="2851885"/>
            <a:ext cx="1918720" cy="1199200"/>
          </a:xfrm>
          <a:prstGeom prst="rect">
            <a:avLst/>
          </a:prstGeom>
        </p:spPr>
      </p:pic>
      <p:pic>
        <p:nvPicPr>
          <p:cNvPr id="2050" name="Picture 2" descr="Image result for charles' law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1" r="8417" b="7589"/>
          <a:stretch/>
        </p:blipFill>
        <p:spPr bwMode="auto">
          <a:xfrm>
            <a:off x="1457057" y="3975175"/>
            <a:ext cx="3146133" cy="27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harles' la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04" y="2892411"/>
            <a:ext cx="5702379" cy="380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0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8017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 a given mass and constant volume of ideal gas, the pressure exerted on the sides of its container is directly proportional to its absolute temperature.</a:t>
            </a:r>
          </a:p>
          <a:p>
            <a:pPr lvl="1"/>
            <a:r>
              <a:rPr lang="en-US" sz="2800" dirty="0" smtClean="0"/>
              <a:t>The pressure exerted by a fixed volume of gas is directly related to its temperature.</a:t>
            </a:r>
          </a:p>
          <a:p>
            <a:r>
              <a:rPr lang="en-US" sz="3200" dirty="0" smtClean="0"/>
              <a:t>This can be stated several ways mathematically: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50" y="3616423"/>
            <a:ext cx="1268609" cy="622771"/>
          </a:xfrm>
          <a:prstGeom prst="rect">
            <a:avLst/>
          </a:prstGeom>
        </p:spPr>
      </p:pic>
      <p:pic>
        <p:nvPicPr>
          <p:cNvPr id="11" name="Picture 6" descr="Image result for gay lussac's l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568" y="3654555"/>
            <a:ext cx="3721891" cy="30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 r="3311" b="3488"/>
          <a:stretch/>
        </p:blipFill>
        <p:spPr bwMode="auto">
          <a:xfrm>
            <a:off x="8232541" y="3754461"/>
            <a:ext cx="3829895" cy="282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gay lussac's law formul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50" y="5330139"/>
            <a:ext cx="1517917" cy="10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50" y="4341754"/>
            <a:ext cx="1114425" cy="885825"/>
          </a:xfrm>
          <a:prstGeom prst="rect">
            <a:avLst/>
          </a:prstGeom>
        </p:spPr>
      </p:pic>
      <p:pic>
        <p:nvPicPr>
          <p:cNvPr id="9" name="Picture 4" descr="Image result for gay lussac's law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6" r="10173" b="6100"/>
          <a:stretch/>
        </p:blipFill>
        <p:spPr bwMode="auto">
          <a:xfrm>
            <a:off x="2000307" y="3784922"/>
            <a:ext cx="3168850" cy="283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79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4qe1Ueifek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AVAGADRO’S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8017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volume occupied by an ideal gas is directly proportional to the number of molecules of the gas present in the container.</a:t>
            </a:r>
          </a:p>
          <a:p>
            <a:pPr lvl="1"/>
            <a:r>
              <a:rPr lang="en-US" sz="2800" dirty="0" smtClean="0"/>
              <a:t>The volume and amount of gas are directly proportional.</a:t>
            </a:r>
          </a:p>
          <a:p>
            <a:r>
              <a:rPr lang="en-US" sz="3200" dirty="0" smtClean="0"/>
              <a:t>This can be stated several ways mathematically: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63" y="2965475"/>
            <a:ext cx="1661546" cy="725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39" y="3719018"/>
            <a:ext cx="1852793" cy="14275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139" y="5175085"/>
            <a:ext cx="2212067" cy="1417992"/>
          </a:xfrm>
          <a:prstGeom prst="rect">
            <a:avLst/>
          </a:prstGeom>
        </p:spPr>
      </p:pic>
      <p:pic>
        <p:nvPicPr>
          <p:cNvPr id="2050" name="Picture 2" descr="Image result for avogadro's la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492" y="3088305"/>
            <a:ext cx="3819393" cy="328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avogadro's numb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040" y="2548539"/>
            <a:ext cx="3224878" cy="41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Image result for avogadro's numb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65" y="3653188"/>
            <a:ext cx="2964996" cy="155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dirty="0" smtClean="0"/>
              <a:t>THE 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2"/>
            <a:ext cx="11461315" cy="57494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combination of the laws that describe the behavior of ideal gasses</a:t>
            </a:r>
          </a:p>
          <a:p>
            <a:pPr lvl="1"/>
            <a:r>
              <a:rPr lang="en-US" sz="4000" u="sng" dirty="0" smtClean="0"/>
              <a:t>BOYLE’S LAW</a:t>
            </a:r>
            <a:r>
              <a:rPr lang="en-US" sz="4000" dirty="0" smtClean="0"/>
              <a:t> – PRESSURE is inversely proportional to VOLUME</a:t>
            </a:r>
          </a:p>
          <a:p>
            <a:pPr lvl="1"/>
            <a:r>
              <a:rPr lang="en-US" sz="4000" u="sng" dirty="0" smtClean="0"/>
              <a:t>CHARLES’S LAW</a:t>
            </a:r>
            <a:r>
              <a:rPr lang="en-US" sz="4000" dirty="0" smtClean="0"/>
              <a:t> – TEMPERATURE is directly proportional to VOLUME</a:t>
            </a:r>
          </a:p>
          <a:p>
            <a:pPr lvl="1"/>
            <a:r>
              <a:rPr lang="en-US" sz="4000" u="sng" dirty="0" smtClean="0"/>
              <a:t>GAY-LUSSAC’S LAW </a:t>
            </a:r>
            <a:r>
              <a:rPr lang="en-US" sz="4000" dirty="0" smtClean="0"/>
              <a:t>– PRESSURE is directly proportional to TEMPERATURE</a:t>
            </a:r>
          </a:p>
          <a:p>
            <a:pPr lvl="1"/>
            <a:r>
              <a:rPr lang="en-US" sz="4000" u="sng" dirty="0" smtClean="0"/>
              <a:t>AVAGADRO’S LAW </a:t>
            </a:r>
            <a:r>
              <a:rPr lang="en-US" sz="4000" dirty="0" smtClean="0"/>
              <a:t>– VOLUME is directly proportional to the AMOUNT</a:t>
            </a:r>
          </a:p>
        </p:txBody>
      </p:sp>
    </p:spTree>
    <p:extLst>
      <p:ext uri="{BB962C8B-B14F-4D97-AF65-F5344CB8AC3E}">
        <p14:creationId xmlns:p14="http://schemas.microsoft.com/office/powerpoint/2010/main" val="33441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ideal gas la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2" b="3134"/>
          <a:stretch/>
        </p:blipFill>
        <p:spPr bwMode="auto">
          <a:xfrm>
            <a:off x="5482949" y="1951630"/>
            <a:ext cx="6412103" cy="43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203" y="14397"/>
            <a:ext cx="11461315" cy="862426"/>
          </a:xfrm>
        </p:spPr>
        <p:txBody>
          <a:bodyPr/>
          <a:lstStyle/>
          <a:p>
            <a:r>
              <a:rPr lang="en-US" b="1" dirty="0" smtClean="0"/>
              <a:t>THE IDEAL GAS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876823"/>
            <a:ext cx="11461315" cy="58570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product of the PRESSURE and the VOLUME of an ideal gas will equal the product of the AMOUNT of gas, the GAS CONSTANT, and the TEMPERATURE of the gas</a:t>
            </a:r>
          </a:p>
          <a:p>
            <a:r>
              <a:rPr lang="en-US" dirty="0" smtClean="0"/>
              <a:t>In other words…</a:t>
            </a:r>
          </a:p>
          <a:p>
            <a:pPr lvl="1"/>
            <a:r>
              <a:rPr lang="en-US" sz="6600" dirty="0" smtClean="0"/>
              <a:t>PV=</a:t>
            </a:r>
            <a:r>
              <a:rPr lang="en-US" sz="6600" dirty="0" err="1" smtClean="0"/>
              <a:t>nRT</a:t>
            </a:r>
            <a:endParaRPr lang="en-US" sz="6600" dirty="0" smtClean="0"/>
          </a:p>
          <a:p>
            <a:pPr lvl="2"/>
            <a:r>
              <a:rPr lang="en-US" sz="3200" b="1" dirty="0" smtClean="0"/>
              <a:t>P = pressure</a:t>
            </a:r>
          </a:p>
          <a:p>
            <a:pPr lvl="2"/>
            <a:r>
              <a:rPr lang="en-US" sz="3200" b="1" dirty="0" smtClean="0"/>
              <a:t>V = volume</a:t>
            </a:r>
          </a:p>
          <a:p>
            <a:pPr lvl="2"/>
            <a:r>
              <a:rPr lang="en-US" sz="3200" b="1" dirty="0" smtClean="0"/>
              <a:t>n = amount of gas (# of atoms/molecules)</a:t>
            </a:r>
          </a:p>
          <a:p>
            <a:pPr lvl="2"/>
            <a:r>
              <a:rPr lang="en-US" sz="3200" b="1" dirty="0" smtClean="0"/>
              <a:t>R = gas constant (a constant value derived from research)</a:t>
            </a:r>
          </a:p>
          <a:p>
            <a:pPr lvl="2"/>
            <a:r>
              <a:rPr lang="en-US" sz="3200" b="1" dirty="0" smtClean="0"/>
              <a:t>T = temperature</a:t>
            </a:r>
          </a:p>
        </p:txBody>
      </p:sp>
    </p:spTree>
    <p:extLst>
      <p:ext uri="{BB962C8B-B14F-4D97-AF65-F5344CB8AC3E}">
        <p14:creationId xmlns:p14="http://schemas.microsoft.com/office/powerpoint/2010/main" val="41433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87E3DC9D45A48AC47041FBC8FB565" ma:contentTypeVersion="14" ma:contentTypeDescription="Create a new document." ma:contentTypeScope="" ma:versionID="ff49675086c6b1a665dc491f926f7e3e">
  <xsd:schema xmlns:xsd="http://www.w3.org/2001/XMLSchema" xmlns:xs="http://www.w3.org/2001/XMLSchema" xmlns:p="http://schemas.microsoft.com/office/2006/metadata/properties" xmlns:ns1="http://schemas.microsoft.com/sharepoint/v3" xmlns:ns3="9ec23c79-5d1e-4dfd-a6c6-ac7479cbf541" xmlns:ns4="44862a40-a5aa-4278-8f81-9d377e0c4edc" targetNamespace="http://schemas.microsoft.com/office/2006/metadata/properties" ma:root="true" ma:fieldsID="026d556338b7c9e71ba1077c9a7d8fb3" ns1:_="" ns3:_="" ns4:_="">
    <xsd:import namespace="http://schemas.microsoft.com/sharepoint/v3"/>
    <xsd:import namespace="9ec23c79-5d1e-4dfd-a6c6-ac7479cbf541"/>
    <xsd:import namespace="44862a40-a5aa-4278-8f81-9d377e0c4e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23c79-5d1e-4dfd-a6c6-ac7479cbf5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62a40-a5aa-4278-8f81-9d377e0c4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D11F40-A9B5-43F8-B483-31105A0B5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c23c79-5d1e-4dfd-a6c6-ac7479cbf541"/>
    <ds:schemaRef ds:uri="44862a40-a5aa-4278-8f81-9d377e0c4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15C1C3-B624-4535-B8DD-3054D63829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8CADDF-E536-4452-AEE7-7C26AF3A17B7}">
  <ds:schemaRefs>
    <ds:schemaRef ds:uri="http://schemas.microsoft.com/sharepoint/v3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ec23c79-5d1e-4dfd-a6c6-ac7479cbf541"/>
    <ds:schemaRef ds:uri="44862a40-a5aa-4278-8f81-9d377e0c4e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11531</TotalTime>
  <Words>437</Words>
  <Application>Microsoft Office PowerPoint</Application>
  <PresentationFormat>Widescreen</PresentationFormat>
  <Paragraphs>46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IDEAL GAS BEHAVIOR</vt:lpstr>
      <vt:lpstr>IDEAL GAS BEHAVIOR</vt:lpstr>
      <vt:lpstr>BOYLE’S LAW</vt:lpstr>
      <vt:lpstr>CHARLES’S LAW</vt:lpstr>
      <vt:lpstr>GAY-LUSSAC’S LAW</vt:lpstr>
      <vt:lpstr>PowerPoint Presentation</vt:lpstr>
      <vt:lpstr>AVAGADRO’S LAW</vt:lpstr>
      <vt:lpstr>THE IDEAL GAS LAW</vt:lpstr>
      <vt:lpstr>THE IDEAL GAS LAW</vt:lpstr>
      <vt:lpstr>PV = nRT     Conceptually…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GAS BEHAVIOR</dc:title>
  <dc:creator>Hanna, Robert</dc:creator>
  <cp:lastModifiedBy>Hanna, Robert</cp:lastModifiedBy>
  <cp:revision>17</cp:revision>
  <dcterms:created xsi:type="dcterms:W3CDTF">2017-10-25T12:41:46Z</dcterms:created>
  <dcterms:modified xsi:type="dcterms:W3CDTF">2019-10-21T11:33:25Z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0x01010093187E3DC9D45A48AC47041FBC8FB565</vt:lpwstr>
  </property>
</Properties>
</file>