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1" r:id="rId9"/>
    <p:sldId id="264" r:id="rId10"/>
    <p:sldId id="263" r:id="rId11"/>
    <p:sldId id="259" r:id="rId12"/>
    <p:sldId id="268" r:id="rId13"/>
    <p:sldId id="260" r:id="rId14"/>
    <p:sldId id="266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C202-6CC6-459B-856E-0DEB06228B32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5A8E-B832-40E6-8BE0-6147A60C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states-of-matter-basics/latest/states-of-matter-basics_e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tates of matter particle diagr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1" y="0"/>
            <a:ext cx="8128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1122363"/>
            <a:ext cx="11704320" cy="1026477"/>
          </a:xfrm>
        </p:spPr>
        <p:txBody>
          <a:bodyPr anchor="t">
            <a:noAutofit/>
          </a:bodyPr>
          <a:lstStyle/>
          <a:p>
            <a:r>
              <a:rPr lang="en-US" sz="11500" b="1" dirty="0" smtClean="0"/>
              <a:t>Particle Diagrams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" y="2823210"/>
            <a:ext cx="11704320" cy="243459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STATES OF MATTER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5891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 bwMode="auto">
          <a:xfrm>
            <a:off x="1097598" y="263525"/>
            <a:ext cx="9996805" cy="610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 bwMode="auto">
          <a:xfrm>
            <a:off x="5535919" y="1428750"/>
            <a:ext cx="6552894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451485"/>
            <a:ext cx="5360670" cy="595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POSTIVES</a:t>
            </a:r>
          </a:p>
          <a:p>
            <a:r>
              <a:rPr lang="en-US" sz="3200" dirty="0" smtClean="0"/>
              <a:t>Shows shape and volume well</a:t>
            </a:r>
          </a:p>
          <a:p>
            <a:r>
              <a:rPr lang="en-US" sz="3200" dirty="0" smtClean="0"/>
              <a:t>Includes plasma</a:t>
            </a:r>
          </a:p>
          <a:p>
            <a:r>
              <a:rPr lang="en-US" sz="3200" dirty="0" smtClean="0"/>
              <a:t>Describes particle arrangement and motion</a:t>
            </a:r>
          </a:p>
          <a:p>
            <a:r>
              <a:rPr lang="en-US" sz="3200" dirty="0" smtClean="0"/>
              <a:t>Discusses/shows energy</a:t>
            </a:r>
          </a:p>
          <a:p>
            <a:pPr marL="0" indent="0">
              <a:buNone/>
            </a:pPr>
            <a:r>
              <a:rPr lang="en-US" sz="3200" b="1" u="sng" dirty="0" smtClean="0"/>
              <a:t>NEGATIVES</a:t>
            </a:r>
          </a:p>
          <a:p>
            <a:r>
              <a:rPr lang="en-US" sz="3200" dirty="0" smtClean="0"/>
              <a:t>Fails to illustrate particle motion</a:t>
            </a:r>
          </a:p>
          <a:p>
            <a:r>
              <a:rPr lang="en-US" sz="3200" dirty="0" smtClean="0"/>
              <a:t>Fails to maintain number of particles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20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r="5954" b="27180"/>
          <a:stretch/>
        </p:blipFill>
        <p:spPr bwMode="auto">
          <a:xfrm>
            <a:off x="4252595" y="194308"/>
            <a:ext cx="7703185" cy="29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94308"/>
            <a:ext cx="11090910" cy="654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POSTIVES</a:t>
            </a:r>
          </a:p>
          <a:p>
            <a:r>
              <a:rPr lang="en-US" sz="3200" dirty="0" smtClean="0"/>
              <a:t>Shows shape</a:t>
            </a:r>
          </a:p>
          <a:p>
            <a:r>
              <a:rPr lang="en-US" sz="3200" dirty="0" smtClean="0"/>
              <a:t>Shows solid structure</a:t>
            </a:r>
          </a:p>
          <a:p>
            <a:r>
              <a:rPr lang="en-US" sz="3200" dirty="0" smtClean="0"/>
              <a:t>Includes plasma</a:t>
            </a:r>
          </a:p>
          <a:p>
            <a:r>
              <a:rPr lang="en-US" sz="3200" dirty="0" smtClean="0"/>
              <a:t>Illustrates energy (“heat”)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u="sng" dirty="0" smtClean="0"/>
              <a:t>NEGATIVES</a:t>
            </a:r>
          </a:p>
          <a:p>
            <a:r>
              <a:rPr lang="en-US" sz="3200" dirty="0" smtClean="0"/>
              <a:t>Fails to show particle motion</a:t>
            </a:r>
          </a:p>
          <a:p>
            <a:r>
              <a:rPr lang="en-US" sz="3200" dirty="0" smtClean="0"/>
              <a:t>Fails to maintain number of particles</a:t>
            </a:r>
          </a:p>
          <a:p>
            <a:r>
              <a:rPr lang="en-US" sz="3200" dirty="0" smtClean="0"/>
              <a:t>May cause misconceptions about density</a:t>
            </a:r>
          </a:p>
          <a:p>
            <a:r>
              <a:rPr lang="en-US" sz="3200" dirty="0" smtClean="0"/>
              <a:t>Some are shown in 3D but some are not</a:t>
            </a:r>
          </a:p>
        </p:txBody>
      </p:sp>
    </p:spTree>
    <p:extLst>
      <p:ext uri="{BB962C8B-B14F-4D97-AF65-F5344CB8AC3E}">
        <p14:creationId xmlns:p14="http://schemas.microsoft.com/office/powerpoint/2010/main" val="18417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08" y="239395"/>
            <a:ext cx="9785985" cy="82359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ASSIGNMENT: States of Matter Diagram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18" y="1143000"/>
            <a:ext cx="11607165" cy="5532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Illustrate your own states of matter particle diagram.</a:t>
            </a:r>
          </a:p>
          <a:p>
            <a:r>
              <a:rPr lang="en-US" sz="4000" b="1" dirty="0" smtClean="0"/>
              <a:t>Include as many positive characteristics as you can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4000" dirty="0" smtClean="0"/>
              <a:t>Illustrate shape/volume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4000" dirty="0" smtClean="0"/>
              <a:t>Maintain number of particles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4000" dirty="0" smtClean="0"/>
              <a:t>Illustrate particle motion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4000" dirty="0" smtClean="0"/>
              <a:t>Include energy</a:t>
            </a:r>
          </a:p>
          <a:p>
            <a:r>
              <a:rPr lang="en-US" sz="4000" b="1" dirty="0" smtClean="0"/>
              <a:t>Limit negative characteristics as much as possible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Avoid things that may cause misconceptions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97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3131820"/>
            <a:ext cx="11247120" cy="3531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/>
              <a:t>POSITIVES</a:t>
            </a:r>
          </a:p>
          <a:p>
            <a:r>
              <a:rPr lang="en-US" sz="3200" dirty="0" smtClean="0"/>
              <a:t>Gas shows motion</a:t>
            </a:r>
          </a:p>
          <a:p>
            <a:pPr marL="0" indent="0">
              <a:buNone/>
            </a:pPr>
            <a:r>
              <a:rPr lang="en-US" sz="3200" b="1" u="sng" dirty="0" smtClean="0"/>
              <a:t>NEGATIVES</a:t>
            </a:r>
          </a:p>
          <a:p>
            <a:r>
              <a:rPr lang="en-US" sz="3200" dirty="0" smtClean="0"/>
              <a:t>Fails to show motion of solid or liquid particles</a:t>
            </a:r>
          </a:p>
          <a:p>
            <a:r>
              <a:rPr lang="en-US" sz="3200" dirty="0" smtClean="0"/>
              <a:t>Fails to maintain number of particles</a:t>
            </a:r>
          </a:p>
          <a:p>
            <a:r>
              <a:rPr lang="en-US" sz="3200" dirty="0" smtClean="0"/>
              <a:t>May cause misconceptions about volume (all 3 fill the container)</a:t>
            </a:r>
            <a:endParaRPr lang="en-US" sz="3200" dirty="0"/>
          </a:p>
        </p:txBody>
      </p:sp>
      <p:pic>
        <p:nvPicPr>
          <p:cNvPr id="1026" name="Picture 2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5703" r="3544" b="19794"/>
          <a:stretch/>
        </p:blipFill>
        <p:spPr bwMode="auto">
          <a:xfrm>
            <a:off x="1737359" y="102870"/>
            <a:ext cx="807080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3" y="3120389"/>
            <a:ext cx="9111615" cy="3589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/>
              <a:t>POSITIVES</a:t>
            </a:r>
          </a:p>
          <a:p>
            <a:r>
              <a:rPr lang="en-US" sz="3200" dirty="0" smtClean="0"/>
              <a:t>Shows particle motion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200" b="1" u="sng" dirty="0" smtClean="0"/>
              <a:t>NEGATIVES</a:t>
            </a:r>
          </a:p>
          <a:p>
            <a:r>
              <a:rPr lang="en-US" sz="3200" dirty="0" smtClean="0"/>
              <a:t>May cause misconceptions about shape and volume (all 3 fill container)</a:t>
            </a:r>
          </a:p>
          <a:p>
            <a:r>
              <a:rPr lang="en-US" sz="3200" dirty="0" smtClean="0"/>
              <a:t>Fails to maintain number of particles</a:t>
            </a:r>
            <a:endParaRPr lang="en-US" sz="3200" dirty="0"/>
          </a:p>
        </p:txBody>
      </p:sp>
      <p:pic>
        <p:nvPicPr>
          <p:cNvPr id="2050" name="Picture 2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 b="14147"/>
          <a:stretch/>
        </p:blipFill>
        <p:spPr bwMode="auto">
          <a:xfrm>
            <a:off x="2415540" y="11429"/>
            <a:ext cx="736092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"/>
          <a:stretch/>
        </p:blipFill>
        <p:spPr bwMode="auto">
          <a:xfrm>
            <a:off x="1278255" y="-1"/>
            <a:ext cx="9635490" cy="68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"/>
          <a:stretch/>
        </p:blipFill>
        <p:spPr bwMode="auto">
          <a:xfrm>
            <a:off x="5943600" y="1235531"/>
            <a:ext cx="6183630" cy="43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" y="445770"/>
            <a:ext cx="6076950" cy="6229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 smtClean="0"/>
              <a:t>POSITIVES</a:t>
            </a:r>
          </a:p>
          <a:p>
            <a:r>
              <a:rPr lang="en-US" sz="3600" dirty="0" smtClean="0"/>
              <a:t>Relates to real-world objects/substances</a:t>
            </a:r>
          </a:p>
          <a:p>
            <a:r>
              <a:rPr lang="en-US" sz="3600" dirty="0" smtClean="0"/>
              <a:t>Discusses particle arrangement and motion/energy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u="sng" dirty="0" smtClean="0"/>
              <a:t>NEGATIVES</a:t>
            </a:r>
          </a:p>
          <a:p>
            <a:r>
              <a:rPr lang="en-US" sz="3600" dirty="0" smtClean="0"/>
              <a:t>Fails to show particle motion</a:t>
            </a:r>
          </a:p>
          <a:p>
            <a:r>
              <a:rPr lang="en-US" sz="3600" dirty="0" smtClean="0"/>
              <a:t>Fails to maintain number of particles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02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20" y="3577590"/>
            <a:ext cx="7223760" cy="316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POSTIVES</a:t>
            </a:r>
          </a:p>
          <a:p>
            <a:r>
              <a:rPr lang="en-US" dirty="0" smtClean="0"/>
              <a:t>Shows shape and volume well (</a:t>
            </a:r>
            <a:r>
              <a:rPr lang="en-US" i="1" dirty="0" smtClean="0"/>
              <a:t>3 dimensional!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Discusses shape and volume</a:t>
            </a:r>
          </a:p>
          <a:p>
            <a:pPr marL="0" indent="0">
              <a:buNone/>
            </a:pPr>
            <a:r>
              <a:rPr lang="en-US" b="1" u="sng" dirty="0" smtClean="0"/>
              <a:t>NEGATIVES</a:t>
            </a:r>
          </a:p>
          <a:p>
            <a:r>
              <a:rPr lang="en-US" dirty="0" smtClean="0"/>
              <a:t>Fails to show particles in solid and liquid</a:t>
            </a:r>
          </a:p>
          <a:p>
            <a:r>
              <a:rPr lang="en-US" dirty="0" smtClean="0"/>
              <a:t>Fails to illustrate particle motion</a:t>
            </a:r>
            <a:endParaRPr lang="en-US" dirty="0"/>
          </a:p>
        </p:txBody>
      </p:sp>
      <p:pic>
        <p:nvPicPr>
          <p:cNvPr id="8194" name="Picture 2" descr="Image result for states of matter particl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b="5435"/>
          <a:stretch/>
        </p:blipFill>
        <p:spPr bwMode="auto">
          <a:xfrm>
            <a:off x="2866073" y="102871"/>
            <a:ext cx="6459855" cy="34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110" y="3383280"/>
            <a:ext cx="9669780" cy="332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POSITVES</a:t>
            </a:r>
          </a:p>
          <a:p>
            <a:r>
              <a:rPr lang="en-US" sz="3600" dirty="0" smtClean="0"/>
              <a:t>Shows shape and volume well  (especially for gas)</a:t>
            </a:r>
          </a:p>
          <a:p>
            <a:r>
              <a:rPr lang="en-US" sz="3600" dirty="0" smtClean="0"/>
              <a:t>Maintains number of particles</a:t>
            </a:r>
          </a:p>
          <a:p>
            <a:pPr marL="0" indent="0">
              <a:buNone/>
            </a:pPr>
            <a:r>
              <a:rPr lang="en-US" sz="3600" b="1" u="sng" dirty="0" smtClean="0"/>
              <a:t>NEGATIVES</a:t>
            </a:r>
          </a:p>
          <a:p>
            <a:r>
              <a:rPr lang="en-US" sz="3600" dirty="0" smtClean="0"/>
              <a:t>Fails to show particle motion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0" y1="35200" x2="21800" y2="64400"/>
                        <a14:foregroundMark x1="6200" y1="36400" x2="6200" y2="62000"/>
                        <a14:foregroundMark x1="38000" y1="36400" x2="38000" y2="65200"/>
                        <a14:foregroundMark x1="22600" y1="35200" x2="15800" y2="64400"/>
                        <a14:foregroundMark x1="18000" y1="34800" x2="20600" y2="35200"/>
                        <a14:foregroundMark x1="15800" y1="45200" x2="16600" y2="63600"/>
                        <a14:foregroundMark x1="22800" y1="47200" x2="22400" y2="61200"/>
                        <a14:foregroundMark x1="18000" y1="64000" x2="21400" y2="64400"/>
                        <a14:foregroundMark x1="8000" y1="67200" x2="29200" y2="66800"/>
                        <a14:foregroundMark x1="38800" y1="55200" x2="61400" y2="64000"/>
                        <a14:foregroundMark x1="39600" y1="65200" x2="61400" y2="55200"/>
                        <a14:foregroundMark x1="39800" y1="54800" x2="62000" y2="55200"/>
                        <a14:foregroundMark x1="39400" y1="60000" x2="61000" y2="60000"/>
                        <a14:foregroundMark x1="63400" y1="6000" x2="63400" y2="6000"/>
                        <a14:foregroundMark x1="72200" y1="1600" x2="72200" y2="1600"/>
                        <a14:foregroundMark x1="77600" y1="6800" x2="77600" y2="6800"/>
                        <a14:foregroundMark x1="67000" y1="15600" x2="67000" y2="15600"/>
                        <a14:foregroundMark x1="74400" y1="20400" x2="74400" y2="20400"/>
                        <a14:foregroundMark x1="79400" y1="16400" x2="79400" y2="16400"/>
                        <a14:foregroundMark x1="84200" y1="4800" x2="84200" y2="4800"/>
                        <a14:foregroundMark x1="91400" y1="8400" x2="91400" y2="8400"/>
                        <a14:foregroundMark x1="96800" y1="3600" x2="96800" y2="3600"/>
                        <a14:foregroundMark x1="98000" y1="15600" x2="98000" y2="15600"/>
                        <a14:foregroundMark x1="90200" y1="18800" x2="90200" y2="18800"/>
                        <a14:foregroundMark x1="84000" y1="18800" x2="84000" y2="18800"/>
                        <a14:foregroundMark x1="79200" y1="26400" x2="79200" y2="26400"/>
                        <a14:foregroundMark x1="84200" y1="32400" x2="84200" y2="32400"/>
                        <a14:foregroundMark x1="88800" y1="33600" x2="88800" y2="33600"/>
                        <a14:foregroundMark x1="93600" y1="26000" x2="93600" y2="26000"/>
                        <a14:foregroundMark x1="98000" y1="32400" x2="98000" y2="32400"/>
                        <a14:foregroundMark x1="97200" y1="43200" x2="97200" y2="43200"/>
                        <a14:foregroundMark x1="90800" y1="43200" x2="90800" y2="43200"/>
                        <a14:foregroundMark x1="77600" y1="38000" x2="77600" y2="38000"/>
                        <a14:foregroundMark x1="72800" y1="33600" x2="72800" y2="33600"/>
                        <a14:foregroundMark x1="67600" y1="31600" x2="67600" y2="31600"/>
                        <a14:foregroundMark x1="67200" y1="41200" x2="67200" y2="41200"/>
                        <a14:foregroundMark x1="73400" y1="49200" x2="73400" y2="49200"/>
                        <a14:foregroundMark x1="69400" y1="39600" x2="69400" y2="61200"/>
                        <a14:foregroundMark x1="69400" y1="33600" x2="69200" y2="41200"/>
                        <a14:foregroundMark x1="71000" y1="64000" x2="71000" y2="64000"/>
                        <a14:foregroundMark x1="76000" y1="64400" x2="76000" y2="64400"/>
                        <a14:foregroundMark x1="77800" y1="57200" x2="77800" y2="57200"/>
                        <a14:foregroundMark x1="83200" y1="48400" x2="83200" y2="48400"/>
                        <a14:foregroundMark x1="88600" y1="54400" x2="88600" y2="54400"/>
                        <a14:foregroundMark x1="84200" y1="61200" x2="84200" y2="61200"/>
                        <a14:foregroundMark x1="89000" y1="64400" x2="89000" y2="64400"/>
                        <a14:foregroundMark x1="44400" y1="65200" x2="56600" y2="64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788" y="159068"/>
            <a:ext cx="6448424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3543300"/>
            <a:ext cx="11875770" cy="313182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POSTIVES</a:t>
            </a:r>
          </a:p>
          <a:p>
            <a:r>
              <a:rPr lang="en-US" dirty="0" smtClean="0"/>
              <a:t>Shows particle motion</a:t>
            </a:r>
          </a:p>
          <a:p>
            <a:r>
              <a:rPr lang="en-US" dirty="0" smtClean="0"/>
              <a:t>Shows shape and volume well</a:t>
            </a:r>
          </a:p>
          <a:p>
            <a:r>
              <a:rPr lang="en-US" dirty="0" smtClean="0"/>
              <a:t>Maintains number of particles</a:t>
            </a:r>
          </a:p>
          <a:p>
            <a:pPr marL="0" indent="0">
              <a:buNone/>
            </a:pPr>
            <a:r>
              <a:rPr lang="en-US" b="1" u="sng" dirty="0" smtClean="0"/>
              <a:t>NEGATIVES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Image result for states of matter partic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86" y="149224"/>
            <a:ext cx="9196399" cy="39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hlinkClick r:id="rId2"/>
              </a:rPr>
              <a:t>PHET Simulator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6343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87E3DC9D45A48AC47041FBC8FB565" ma:contentTypeVersion="14" ma:contentTypeDescription="Create a new document." ma:contentTypeScope="" ma:versionID="ff49675086c6b1a665dc491f926f7e3e">
  <xsd:schema xmlns:xsd="http://www.w3.org/2001/XMLSchema" xmlns:xs="http://www.w3.org/2001/XMLSchema" xmlns:p="http://schemas.microsoft.com/office/2006/metadata/properties" xmlns:ns1="http://schemas.microsoft.com/sharepoint/v3" xmlns:ns3="9ec23c79-5d1e-4dfd-a6c6-ac7479cbf541" xmlns:ns4="44862a40-a5aa-4278-8f81-9d377e0c4edc" targetNamespace="http://schemas.microsoft.com/office/2006/metadata/properties" ma:root="true" ma:fieldsID="026d556338b7c9e71ba1077c9a7d8fb3" ns1:_="" ns3:_="" ns4:_="">
    <xsd:import namespace="http://schemas.microsoft.com/sharepoint/v3"/>
    <xsd:import namespace="9ec23c79-5d1e-4dfd-a6c6-ac7479cbf541"/>
    <xsd:import namespace="44862a40-a5aa-4278-8f81-9d377e0c4e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3c79-5d1e-4dfd-a6c6-ac7479cbf5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2a40-a5aa-4278-8f81-9d377e0c4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9E4FF4-F493-4035-903F-2B603442C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c23c79-5d1e-4dfd-a6c6-ac7479cbf541"/>
    <ds:schemaRef ds:uri="44862a40-a5aa-4278-8f81-9d377e0c4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0797A-CEC3-4756-B76D-61E1E47CF0B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44862a40-a5aa-4278-8f81-9d377e0c4edc"/>
    <ds:schemaRef ds:uri="http://purl.org/dc/terms/"/>
    <ds:schemaRef ds:uri="http://schemas.openxmlformats.org/package/2006/metadata/core-properties"/>
    <ds:schemaRef ds:uri="http://purl.org/dc/dcmitype/"/>
    <ds:schemaRef ds:uri="9ec23c79-5d1e-4dfd-a6c6-ac7479cbf5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9C4FB9-6EF0-46FB-BECE-A023F5200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262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Particle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ASSIGNMENT: States of Matter Diagram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Robert</dc:creator>
  <cp:lastModifiedBy>Hanna, Robert</cp:lastModifiedBy>
  <cp:revision>8</cp:revision>
  <dcterms:created xsi:type="dcterms:W3CDTF">2019-09-26T11:41:14Z</dcterms:created>
  <dcterms:modified xsi:type="dcterms:W3CDTF">2019-09-26T12:41:41Z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0x01010093187E3DC9D45A48AC47041FBC8FB565</vt:lpwstr>
  </property>
</Properties>
</file>