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8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DE89-A459-42A3-8A7D-D76A5677F66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A3BD-6AE6-4C7E-B40E-0920B22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v.rds.yahoo.com/_ylt=A0Je5W3sz0ZFOpYA3TJvCqMX;_ylu=X3oDMTBvMmFkM29rBHBndANhdl9pbWdfcmVzdWx0BHNlYwNzcg--/SIG=12h8m8o5d/EXP=1162355052/**http:/www.tallhill.com/products/labrat/spec/labrat_spec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av.rds.yahoo.com/_ylt=A0Je5XP3zkZFgi4BiQRvCqMX;_ylu=X3oDMTBvMmFkM29rBHBndANhdl9pbWdfcmVzdWx0BHNlYwNzcg--/SIG=122nnfqkg/EXP=1162354807/**http:/www.consultsos.com/pandora/f0225ph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v.rds.yahoo.com/_ylt=A9ibyKLG2EZFYccAEAdvCqMX;_ylu=X3oDMTBvMmFkM29rBHBndANhdl9pbWdfcmVzdWx0BHNlYwNzcg--/SIG=12bo88ps0/EXP=1162357318/**http:/www.todayinsci.com/WallCalendar/Wall-2005-10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toms_1024x768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</a:blip>
          <a:srcRect t="11098" r="1579" b="15317"/>
          <a:stretch/>
        </p:blipFill>
        <p:spPr bwMode="auto">
          <a:xfrm>
            <a:off x="-2" y="0"/>
            <a:ext cx="12192001" cy="68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463550"/>
            <a:ext cx="11381874" cy="3930900"/>
          </a:xfrm>
        </p:spPr>
        <p:txBody>
          <a:bodyPr anchor="ctr">
            <a:noAutofit/>
          </a:bodyPr>
          <a:lstStyle/>
          <a:p>
            <a:r>
              <a:rPr lang="en-US" sz="13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Atomic Theory</a:t>
            </a:r>
            <a:endParaRPr lang="en-US" sz="13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9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9" y="0"/>
            <a:ext cx="600571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Elements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60" y="1325563"/>
            <a:ext cx="7997111" cy="5339932"/>
          </a:xfrm>
        </p:spPr>
        <p:txBody>
          <a:bodyPr>
            <a:normAutofit fontScale="92500"/>
          </a:bodyPr>
          <a:lstStyle/>
          <a:p>
            <a:r>
              <a:rPr lang="en-US" sz="4000" kern="0" dirty="0" smtClean="0">
                <a:solidFill>
                  <a:srgbClr val="000000"/>
                </a:solidFill>
              </a:rPr>
              <a:t>A Substance made of only one kind of atom</a:t>
            </a:r>
          </a:p>
          <a:p>
            <a:r>
              <a:rPr lang="en-US" sz="4000" b="1" kern="0" dirty="0" smtClean="0">
                <a:solidFill>
                  <a:srgbClr val="000000"/>
                </a:solidFill>
              </a:rPr>
              <a:t>ATOMIC NUMBER</a:t>
            </a:r>
          </a:p>
          <a:p>
            <a:pPr lvl="1"/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Atoms of each element </a:t>
            </a:r>
            <a:r>
              <a:rPr lang="en-US" sz="3600" kern="0" dirty="0" smtClean="0">
                <a:solidFill>
                  <a:srgbClr val="000000"/>
                </a:solidFill>
              </a:rPr>
              <a:t>have a unique </a:t>
            </a:r>
            <a:r>
              <a:rPr lang="en-US" sz="3600" b="1" kern="0" dirty="0" smtClean="0">
                <a:solidFill>
                  <a:srgbClr val="000000"/>
                </a:solidFill>
              </a:rPr>
              <a:t>number of protons</a:t>
            </a:r>
            <a:r>
              <a:rPr lang="en-US" sz="3600" kern="0" dirty="0" smtClean="0">
                <a:solidFill>
                  <a:srgbClr val="000000"/>
                </a:solidFill>
              </a:rPr>
              <a:t>, which differentiates that element from other elements</a:t>
            </a:r>
          </a:p>
          <a:p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ATOMIC MASS</a:t>
            </a:r>
          </a:p>
          <a:p>
            <a:pPr lvl="1"/>
            <a:r>
              <a:rPr lang="en-US" sz="3600" kern="0" dirty="0" smtClean="0">
                <a:solidFill>
                  <a:srgbClr val="000000"/>
                </a:solidFill>
              </a:rPr>
              <a:t>The </a:t>
            </a:r>
            <a:r>
              <a:rPr lang="en-US" sz="3600" i="1" kern="0" dirty="0" smtClean="0">
                <a:solidFill>
                  <a:srgbClr val="000000"/>
                </a:solidFill>
              </a:rPr>
              <a:t>average</a:t>
            </a:r>
            <a:r>
              <a:rPr lang="en-US" sz="3600" kern="0" dirty="0" smtClean="0">
                <a:solidFill>
                  <a:srgbClr val="000000"/>
                </a:solidFill>
              </a:rPr>
              <a:t> number of particles in the nucleus (</a:t>
            </a:r>
            <a:r>
              <a:rPr lang="en-US" sz="3600" b="1" kern="0" dirty="0" smtClean="0">
                <a:solidFill>
                  <a:srgbClr val="000000"/>
                </a:solidFill>
              </a:rPr>
              <a:t>protons &amp; neutrons</a:t>
            </a:r>
            <a:r>
              <a:rPr lang="en-US" sz="3600" kern="0" dirty="0" smtClean="0">
                <a:solidFill>
                  <a:srgbClr val="000000"/>
                </a:solidFill>
              </a:rPr>
              <a:t>) for atoms of that element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Image result for atomic 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51" y="662781"/>
            <a:ext cx="3906129" cy="28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tomic numb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7617" r="16032" b="22438"/>
          <a:stretch/>
        </p:blipFill>
        <p:spPr bwMode="auto">
          <a:xfrm>
            <a:off x="8138159" y="3995529"/>
            <a:ext cx="4004912" cy="200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9" y="0"/>
            <a:ext cx="600571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Isotopes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60" y="1325563"/>
            <a:ext cx="5169506" cy="5339932"/>
          </a:xfrm>
        </p:spPr>
        <p:txBody>
          <a:bodyPr>
            <a:normAutofit lnSpcReduction="10000"/>
          </a:bodyPr>
          <a:lstStyle/>
          <a:p>
            <a:r>
              <a:rPr lang="en-US" sz="4400" kern="0" dirty="0" smtClean="0">
                <a:solidFill>
                  <a:srgbClr val="000000"/>
                </a:solidFill>
              </a:rPr>
              <a:t>The number of neutrons in an atom can vary without changing the identity of the element</a:t>
            </a:r>
          </a:p>
          <a:p>
            <a:pPr lvl="1"/>
            <a:r>
              <a:rPr lang="en-US" sz="4000" b="1" kern="0" dirty="0" smtClean="0">
                <a:solidFill>
                  <a:srgbClr val="000000"/>
                </a:solidFill>
              </a:rPr>
              <a:t>ISOTOPES</a:t>
            </a:r>
            <a:r>
              <a:rPr lang="en-US" sz="4000" kern="0" dirty="0" smtClean="0">
                <a:solidFill>
                  <a:srgbClr val="000000"/>
                </a:solidFill>
              </a:rPr>
              <a:t> are atoms of an element with </a:t>
            </a:r>
            <a:r>
              <a:rPr lang="en-US" sz="4000" u="sng" kern="0" dirty="0" smtClean="0">
                <a:solidFill>
                  <a:srgbClr val="000000"/>
                </a:solidFill>
              </a:rPr>
              <a:t>different numbers of neutrons</a:t>
            </a:r>
          </a:p>
        </p:txBody>
      </p:sp>
      <p:pic>
        <p:nvPicPr>
          <p:cNvPr id="5122" name="Picture 2" descr="Image result for isot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68" y="253219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sot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5"/>
          <a:stretch/>
        </p:blipFill>
        <p:spPr bwMode="auto">
          <a:xfrm>
            <a:off x="5458266" y="3485539"/>
            <a:ext cx="6656017" cy="30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9" y="0"/>
            <a:ext cx="600571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1325563"/>
            <a:ext cx="7237455" cy="5339932"/>
          </a:xfrm>
        </p:spPr>
        <p:txBody>
          <a:bodyPr>
            <a:normAutofit/>
          </a:bodyPr>
          <a:lstStyle/>
          <a:p>
            <a:r>
              <a:rPr lang="en-US" sz="4400" kern="0" dirty="0" smtClean="0">
                <a:solidFill>
                  <a:srgbClr val="000000"/>
                </a:solidFill>
              </a:rPr>
              <a:t>Imagine a “neutral” atom…</a:t>
            </a:r>
          </a:p>
          <a:p>
            <a:pPr lvl="1"/>
            <a:r>
              <a:rPr lang="en-US" sz="4000" kern="0" dirty="0" smtClean="0">
                <a:solidFill>
                  <a:srgbClr val="000000"/>
                </a:solidFill>
              </a:rPr>
              <a:t>It </a:t>
            </a:r>
            <a:r>
              <a:rPr lang="en-US" sz="4000" kern="0" smtClean="0">
                <a:solidFill>
                  <a:srgbClr val="000000"/>
                </a:solidFill>
              </a:rPr>
              <a:t>will have equal </a:t>
            </a:r>
            <a:r>
              <a:rPr lang="en-US" sz="4000" kern="0" dirty="0" smtClean="0">
                <a:solidFill>
                  <a:srgbClr val="000000"/>
                </a:solidFill>
              </a:rPr>
              <a:t>numbers of protons (+) and electrons (-)</a:t>
            </a:r>
          </a:p>
          <a:p>
            <a:r>
              <a:rPr lang="en-US" sz="4400" b="1" kern="0" dirty="0" smtClean="0">
                <a:solidFill>
                  <a:srgbClr val="000000"/>
                </a:solidFill>
              </a:rPr>
              <a:t>IONS</a:t>
            </a:r>
            <a:r>
              <a:rPr lang="en-US" sz="4400" kern="0" dirty="0" smtClean="0">
                <a:solidFill>
                  <a:srgbClr val="000000"/>
                </a:solidFill>
              </a:rPr>
              <a:t> are atoms that have </a:t>
            </a:r>
            <a:r>
              <a:rPr lang="en-US" sz="4400" u="sng" kern="0" dirty="0" smtClean="0">
                <a:solidFill>
                  <a:srgbClr val="000000"/>
                </a:solidFill>
              </a:rPr>
              <a:t>gained or lost valence electrons </a:t>
            </a:r>
            <a:r>
              <a:rPr lang="en-US" sz="4400" kern="0" dirty="0" smtClean="0">
                <a:solidFill>
                  <a:srgbClr val="000000"/>
                </a:solidFill>
              </a:rPr>
              <a:t>and as a result have either a positive (+) or negative (-) </a:t>
            </a:r>
            <a:r>
              <a:rPr lang="en-US" sz="4400" u="sng" kern="0" dirty="0" smtClean="0">
                <a:solidFill>
                  <a:srgbClr val="000000"/>
                </a:solidFill>
              </a:rPr>
              <a:t>charge</a:t>
            </a:r>
          </a:p>
        </p:txBody>
      </p:sp>
      <p:pic>
        <p:nvPicPr>
          <p:cNvPr id="6146" name="Picture 2" descr="Image result for ion, i'm posi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2322"/>
          <a:stretch/>
        </p:blipFill>
        <p:spPr bwMode="auto">
          <a:xfrm>
            <a:off x="7371469" y="942840"/>
            <a:ext cx="4572000" cy="30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4" y="4378252"/>
            <a:ext cx="4563304" cy="22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9" y="1"/>
            <a:ext cx="6005716" cy="9847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if…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760098"/>
              </p:ext>
            </p:extLst>
          </p:nvPr>
        </p:nvGraphicFramePr>
        <p:xfrm>
          <a:off x="288925" y="984738"/>
          <a:ext cx="11696700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930">
                  <a:extLst>
                    <a:ext uri="{9D8B030D-6E8A-4147-A177-3AD203B41FA5}">
                      <a16:colId xmlns:a16="http://schemas.microsoft.com/office/drawing/2014/main" val="2386377595"/>
                    </a:ext>
                  </a:extLst>
                </a:gridCol>
                <a:gridCol w="4583870">
                  <a:extLst>
                    <a:ext uri="{9D8B030D-6E8A-4147-A177-3AD203B41FA5}">
                      <a16:colId xmlns:a16="http://schemas.microsoft.com/office/drawing/2014/main" val="1754123774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3287652716"/>
                    </a:ext>
                  </a:extLst>
                </a:gridCol>
              </a:tblGrid>
              <a:tr h="11055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…we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start with a neutral atom?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…we change the number of…?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It will result in…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76046"/>
                  </a:ext>
                </a:extLst>
              </a:tr>
              <a:tr h="1502472">
                <a:tc rowSpan="3">
                  <a:txBody>
                    <a:bodyPr/>
                    <a:lstStyle/>
                    <a:p>
                      <a:pPr algn="ctr"/>
                      <a:r>
                        <a:rPr lang="en-US" sz="4800" b="1" u="none" dirty="0" smtClean="0"/>
                        <a:t>CARBON</a:t>
                      </a:r>
                      <a:r>
                        <a:rPr lang="en-US" sz="4800" b="0" u="none" baseline="30000" dirty="0" smtClean="0"/>
                        <a:t>12</a:t>
                      </a:r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 smtClean="0"/>
                        <a:t> protons +</a:t>
                      </a: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 smtClean="0"/>
                        <a:t> neutrons </a:t>
                      </a:r>
                      <a:r>
                        <a:rPr lang="en-US" sz="3200" dirty="0" smtClean="0"/>
                        <a:t>Ø</a:t>
                      </a:r>
                      <a:endParaRPr lang="en-US" sz="3600" dirty="0" smtClean="0"/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3600" dirty="0" smtClean="0"/>
                        <a:t> electrons -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PROTONS</a:t>
                      </a:r>
                    </a:p>
                    <a:p>
                      <a:pPr algn="ctr"/>
                      <a:r>
                        <a:rPr lang="en-US" sz="3600" i="1" dirty="0" smtClean="0">
                          <a:solidFill>
                            <a:srgbClr val="FF0000"/>
                          </a:solidFill>
                        </a:rPr>
                        <a:t>add one proton</a:t>
                      </a:r>
                      <a:endParaRPr lang="en-US" sz="36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</a:rPr>
                        <a:t> Element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NITROGEN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6n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6e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747986"/>
                  </a:ext>
                </a:extLst>
              </a:tr>
              <a:tr h="1502472"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NEUTRONS</a:t>
                      </a:r>
                    </a:p>
                    <a:p>
                      <a:pPr algn="ctr"/>
                      <a:r>
                        <a:rPr lang="en-US" sz="3600" i="1" dirty="0" smtClean="0">
                          <a:solidFill>
                            <a:srgbClr val="FF0000"/>
                          </a:solidFill>
                        </a:rPr>
                        <a:t>add one neutron</a:t>
                      </a:r>
                      <a:endParaRPr lang="en-US" sz="36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Isotope</a:t>
                      </a:r>
                    </a:p>
                    <a:p>
                      <a:pPr algn="ctr"/>
                      <a:r>
                        <a:rPr lang="en-US" sz="3200" dirty="0" smtClean="0"/>
                        <a:t>Carbon</a:t>
                      </a:r>
                      <a:r>
                        <a:rPr lang="en-US" sz="3200" baseline="30000" dirty="0" smtClean="0"/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800" baseline="0" dirty="0" smtClean="0"/>
                        <a:t>p</a:t>
                      </a:r>
                      <a:r>
                        <a:rPr lang="en-US" sz="2800" baseline="30000" dirty="0" smtClean="0"/>
                        <a:t>+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2800" baseline="0" dirty="0" smtClean="0"/>
                        <a:t>n</a:t>
                      </a:r>
                      <a:r>
                        <a:rPr lang="en-US" sz="2800" baseline="30000" dirty="0" smtClean="0"/>
                        <a:t>0</a:t>
                      </a:r>
                      <a:r>
                        <a:rPr lang="en-US" sz="2800" baseline="0" dirty="0" smtClean="0"/>
                        <a:t>  6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927317"/>
                  </a:ext>
                </a:extLst>
              </a:tr>
              <a:tr h="1502472"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ELECTRONS</a:t>
                      </a:r>
                    </a:p>
                    <a:p>
                      <a:pPr algn="ctr"/>
                      <a:r>
                        <a:rPr lang="en-US" sz="3600" i="1" dirty="0" smtClean="0">
                          <a:solidFill>
                            <a:srgbClr val="FF0000"/>
                          </a:solidFill>
                        </a:rPr>
                        <a:t>add one electron</a:t>
                      </a:r>
                      <a:endParaRPr lang="en-US" sz="36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Ion</a:t>
                      </a:r>
                    </a:p>
                    <a:p>
                      <a:pPr algn="ctr"/>
                      <a:r>
                        <a:rPr lang="en-US" sz="3200" smtClean="0"/>
                        <a:t>Carbon</a:t>
                      </a:r>
                      <a:r>
                        <a:rPr lang="en-US" sz="3200" b="1" baseline="30000" smtClean="0"/>
                        <a:t>-</a:t>
                      </a:r>
                      <a:endParaRPr lang="en-US" sz="3200" b="1" baseline="30000" dirty="0" smtClean="0"/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2800" dirty="0" smtClean="0"/>
                        <a:t>  6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2800" baseline="0" dirty="0" smtClean="0"/>
                        <a:t>e</a:t>
                      </a:r>
                      <a:r>
                        <a:rPr lang="en-US" sz="2800" baseline="30000" dirty="0" smtClean="0"/>
                        <a:t>-</a:t>
                      </a:r>
                      <a:endParaRPr lang="en-US" sz="28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91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241" y="2195568"/>
            <a:ext cx="1828800" cy="17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0"/>
            <a:ext cx="101065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Origin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325563"/>
            <a:ext cx="8201344" cy="533993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earliest recorded idea about the existence of atoms comes from a Greek philosopher named </a:t>
            </a:r>
            <a:r>
              <a:rPr lang="en-US" sz="3200" b="1" dirty="0" smtClean="0"/>
              <a:t>Democritus</a:t>
            </a:r>
            <a:r>
              <a:rPr lang="en-US" sz="3200" dirty="0" smtClean="0"/>
              <a:t> @</a:t>
            </a:r>
            <a:r>
              <a:rPr lang="en-US" sz="3200" dirty="0"/>
              <a:t>400 </a:t>
            </a:r>
            <a:r>
              <a:rPr lang="en-US" sz="3200" dirty="0" smtClean="0"/>
              <a:t>BC</a:t>
            </a:r>
            <a:endParaRPr lang="en-US" sz="3200" b="1" dirty="0" smtClean="0"/>
          </a:p>
          <a:p>
            <a:pPr lvl="1"/>
            <a:r>
              <a:rPr lang="en-US" sz="3200" dirty="0" smtClean="0"/>
              <a:t>He theorized that if you were to cut an object in half, then cut it in half again and again over and over…</a:t>
            </a:r>
          </a:p>
          <a:p>
            <a:pPr lvl="1"/>
            <a:r>
              <a:rPr lang="en-US" sz="3200" dirty="0" smtClean="0"/>
              <a:t>Eventually you would be left with something too small to cut any more.</a:t>
            </a:r>
          </a:p>
          <a:p>
            <a:pPr lvl="1"/>
            <a:r>
              <a:rPr lang="en-US" sz="2800" dirty="0" smtClean="0"/>
              <a:t>This would represent the </a:t>
            </a:r>
            <a:r>
              <a:rPr lang="en-US" sz="2800" b="1" dirty="0" smtClean="0"/>
              <a:t>smallest individual unit of matter.</a:t>
            </a:r>
          </a:p>
          <a:p>
            <a:pPr lvl="1"/>
            <a:r>
              <a:rPr lang="en-US" sz="3200" dirty="0" smtClean="0"/>
              <a:t>He gave it the name, “</a:t>
            </a:r>
            <a:r>
              <a:rPr lang="en-US" sz="3200" b="1" dirty="0" smtClean="0"/>
              <a:t>ATOMOS</a:t>
            </a:r>
            <a:r>
              <a:rPr lang="en-US" sz="3200" dirty="0" smtClean="0"/>
              <a:t>,” which means </a:t>
            </a:r>
            <a:r>
              <a:rPr lang="en-US" sz="3200" b="1" i="1" dirty="0" smtClean="0"/>
              <a:t>UNCUTTABLE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5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105" y="204536"/>
            <a:ext cx="2382347" cy="3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1166" y="3694169"/>
            <a:ext cx="914400" cy="85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7139" y="4565176"/>
            <a:ext cx="457200" cy="4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0984" y="5148030"/>
            <a:ext cx="228600" cy="2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7403" y="5616153"/>
            <a:ext cx="118872" cy="11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8447" y="5950657"/>
            <a:ext cx="73152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john dalton atomic 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6620" r="14177" b="3354"/>
          <a:stretch/>
        </p:blipFill>
        <p:spPr bwMode="auto">
          <a:xfrm>
            <a:off x="9130338" y="3066757"/>
            <a:ext cx="3011531" cy="33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0"/>
            <a:ext cx="101065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Atomic Theory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1325562"/>
            <a:ext cx="9578256" cy="5532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An Englishman named </a:t>
            </a:r>
            <a:r>
              <a:rPr lang="en-US" sz="4000" b="1" dirty="0" smtClean="0"/>
              <a:t>John Dalton </a:t>
            </a:r>
            <a:r>
              <a:rPr lang="en-US" sz="4000" dirty="0" smtClean="0"/>
              <a:t>is credited with developing the first modern ideas about atoms in 1808: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All matter is composed of atoms.</a:t>
            </a:r>
          </a:p>
          <a:p>
            <a:pPr marL="1200150" lvl="2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200" kern="0" dirty="0" smtClean="0">
                <a:solidFill>
                  <a:srgbClr val="000000"/>
                </a:solidFill>
              </a:rPr>
              <a:t>The “building blocks of the universe”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Atoms of each element are the same size, mass, etc., but are different from atoms of other elements.</a:t>
            </a:r>
          </a:p>
          <a:p>
            <a:pPr marL="1200150" lvl="2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200" kern="0" dirty="0" smtClean="0">
                <a:solidFill>
                  <a:srgbClr val="000000"/>
                </a:solidFill>
              </a:rPr>
              <a:t>Each element has a unique type of atom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Atoms can’t be subdivided (cut) or destroyed.</a:t>
            </a:r>
          </a:p>
          <a:p>
            <a:pPr marL="1200150" lvl="2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200" kern="0" dirty="0" smtClean="0">
                <a:solidFill>
                  <a:srgbClr val="000000"/>
                </a:solidFill>
              </a:rPr>
              <a:t>Atoms are the smallest individual unit of matter</a:t>
            </a:r>
          </a:p>
          <a:p>
            <a:pPr marL="1200150" lvl="2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200" kern="0" dirty="0" smtClean="0">
                <a:solidFill>
                  <a:srgbClr val="000000"/>
                </a:solidFill>
              </a:rPr>
              <a:t>Has since been falsified by evidence (</a:t>
            </a:r>
            <a:r>
              <a:rPr lang="en-US" sz="2800" kern="0" dirty="0" smtClean="0">
                <a:solidFill>
                  <a:srgbClr val="000000"/>
                </a:solidFill>
              </a:rPr>
              <a:t>nuclear reactions</a:t>
            </a:r>
            <a:r>
              <a:rPr lang="en-US" sz="3200" kern="0" dirty="0" smtClean="0">
                <a:solidFill>
                  <a:srgbClr val="000000"/>
                </a:solidFill>
              </a:rPr>
              <a:t>)</a:t>
            </a:r>
          </a:p>
          <a:p>
            <a:pPr marL="1200150" lvl="2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1" name="Picture 7" descr="Dal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7697" y="34088"/>
            <a:ext cx="2794172" cy="27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8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j thom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111271"/>
            <a:ext cx="2465623" cy="27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1"/>
            <a:ext cx="10106526" cy="85424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854243"/>
            <a:ext cx="10106526" cy="3690984"/>
          </a:xfrm>
        </p:spPr>
        <p:txBody>
          <a:bodyPr>
            <a:no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</a:rPr>
              <a:t>Tiny </a:t>
            </a:r>
            <a:r>
              <a:rPr lang="en-US" sz="3600" b="1" kern="0" dirty="0" smtClean="0">
                <a:solidFill>
                  <a:srgbClr val="000000"/>
                </a:solidFill>
              </a:rPr>
              <a:t>negatively charged particles </a:t>
            </a:r>
            <a:r>
              <a:rPr lang="en-US" sz="3600" kern="0" dirty="0" smtClean="0">
                <a:solidFill>
                  <a:srgbClr val="000000"/>
                </a:solidFill>
              </a:rPr>
              <a:t>that </a:t>
            </a:r>
            <a:r>
              <a:rPr lang="en-US" sz="3600" i="1" kern="0" dirty="0" smtClean="0">
                <a:solidFill>
                  <a:srgbClr val="000000"/>
                </a:solidFill>
              </a:rPr>
              <a:t>surround the nucleus </a:t>
            </a:r>
            <a:r>
              <a:rPr lang="en-US" sz="3600" kern="0" dirty="0" smtClean="0">
                <a:solidFill>
                  <a:srgbClr val="000000"/>
                </a:solidFill>
              </a:rPr>
              <a:t>(charge = -1)</a:t>
            </a:r>
          </a:p>
          <a:p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Discovered in 1897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J.J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Thomson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placed a magnet near a 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cathode ray tube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 bent the beam of particles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  <a:p>
            <a:r>
              <a:rPr lang="en-US" sz="3600" kern="0" dirty="0" smtClean="0">
                <a:solidFill>
                  <a:srgbClr val="000000"/>
                </a:solidFill>
              </a:rPr>
              <a:t>Originally called, “corpuscles”…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8" descr="http://www.kentchemistry.com/images/links/atomic/1897_thomso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17474" r="7463" b="33648"/>
          <a:stretch/>
        </p:blipFill>
        <p:spPr bwMode="auto">
          <a:xfrm>
            <a:off x="174457" y="4444537"/>
            <a:ext cx="5238615" cy="229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sites.harvard.edu/fs/docs/icb.topic182874.files/images/MalteseCrossCRT2-1000x6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18703"/>
          <a:stretch/>
        </p:blipFill>
        <p:spPr bwMode="auto">
          <a:xfrm>
            <a:off x="5470223" y="4244454"/>
            <a:ext cx="2688639" cy="25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.ytimg.com/vi/YG-Wz-arcaY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5498" r="12660" b="26406"/>
          <a:stretch/>
        </p:blipFill>
        <p:spPr bwMode="auto">
          <a:xfrm>
            <a:off x="8216012" y="3990443"/>
            <a:ext cx="3806455" cy="27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lencoe.com/qe/images/cmc_olc/4_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241" y="83363"/>
            <a:ext cx="5591759" cy="51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0"/>
            <a:ext cx="101065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Nucleus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3"/>
            <a:ext cx="6934200" cy="5339932"/>
          </a:xfrm>
        </p:spPr>
        <p:txBody>
          <a:bodyPr>
            <a:noAutofit/>
          </a:bodyPr>
          <a:lstStyle/>
          <a:p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First proposed in 1904 by Japanese physicist,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Hantaro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Nagaoka</a:t>
            </a:r>
          </a:p>
          <a:p>
            <a:r>
              <a:rPr lang="en-US" sz="3600" kern="0" dirty="0" smtClean="0">
                <a:solidFill>
                  <a:srgbClr val="000000"/>
                </a:solidFill>
              </a:rPr>
              <a:t>Evidence provided by </a:t>
            </a:r>
            <a:r>
              <a:rPr lang="en-US" sz="3600" b="1" kern="0" dirty="0" smtClean="0">
                <a:solidFill>
                  <a:srgbClr val="000000"/>
                </a:solidFill>
              </a:rPr>
              <a:t>Ernest Rutherford</a:t>
            </a:r>
            <a:r>
              <a:rPr lang="en-US" sz="3600" kern="0" dirty="0" smtClean="0">
                <a:solidFill>
                  <a:srgbClr val="000000"/>
                </a:solidFill>
              </a:rPr>
              <a:t> in 1911</a:t>
            </a:r>
          </a:p>
          <a:p>
            <a:pPr lvl="1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Shot positively charged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alpha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particles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at thin gold foil and some bounced back.</a:t>
            </a:r>
          </a:p>
          <a:p>
            <a:pPr lvl="1"/>
            <a:r>
              <a:rPr lang="en-US" sz="3200" kern="0" baseline="0" dirty="0" smtClean="0">
                <a:solidFill>
                  <a:srgbClr val="000000"/>
                </a:solidFill>
              </a:rPr>
              <a:t>He</a:t>
            </a:r>
            <a:r>
              <a:rPr lang="en-US" sz="3200" kern="0" dirty="0" smtClean="0">
                <a:solidFill>
                  <a:srgbClr val="000000"/>
                </a:solidFill>
              </a:rPr>
              <a:t> concluded that the particles that bounced back had collided with a dense, </a:t>
            </a:r>
            <a:r>
              <a:rPr lang="en-US" sz="3200" b="1" kern="0" dirty="0" smtClean="0">
                <a:solidFill>
                  <a:srgbClr val="000000"/>
                </a:solidFill>
              </a:rPr>
              <a:t>positively charged nucleus</a:t>
            </a:r>
            <a:r>
              <a:rPr lang="en-US" sz="3200" kern="0" dirty="0" smtClean="0">
                <a:solidFill>
                  <a:srgbClr val="000000"/>
                </a:solidFill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http://www.chem.tamu.edu/class/majors/chem101h/A-1-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8" t="14149"/>
          <a:stretch/>
        </p:blipFill>
        <p:spPr bwMode="auto">
          <a:xfrm>
            <a:off x="9715500" y="4928430"/>
            <a:ext cx="2476499" cy="19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antaro nagao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" r="18877" b="43003"/>
          <a:stretch/>
        </p:blipFill>
        <p:spPr bwMode="auto">
          <a:xfrm>
            <a:off x="7552157" y="5064370"/>
            <a:ext cx="1760939" cy="17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mprov-odyssey.com/wp-content/uploads/2014/12/layers-of-the-o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666" y="0"/>
            <a:ext cx="3220334" cy="21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9" y="0"/>
            <a:ext cx="600571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Valence Electrons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1325563"/>
            <a:ext cx="8377167" cy="5339932"/>
          </a:xfrm>
        </p:spPr>
        <p:txBody>
          <a:bodyPr>
            <a:normAutofit fontScale="92500" lnSpcReduction="20000"/>
          </a:bodyPr>
          <a:lstStyle/>
          <a:p>
            <a:r>
              <a:rPr lang="en-US" sz="4400" kern="0" dirty="0" smtClean="0">
                <a:solidFill>
                  <a:srgbClr val="000000"/>
                </a:solidFill>
              </a:rPr>
              <a:t>Electrons are more likely to reside in certain areas of the electron cloud.</a:t>
            </a:r>
          </a:p>
          <a:p>
            <a:pPr lvl="1"/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Different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areas are referred to as energy levels</a:t>
            </a:r>
          </a:p>
          <a:p>
            <a:pPr lvl="1"/>
            <a:r>
              <a:rPr lang="en-US" sz="3900" kern="0" baseline="0" dirty="0" smtClean="0">
                <a:solidFill>
                  <a:srgbClr val="000000"/>
                </a:solidFill>
              </a:rPr>
              <a:t>Think</a:t>
            </a:r>
            <a:r>
              <a:rPr lang="en-US" sz="3900" kern="0" dirty="0" smtClean="0">
                <a:solidFill>
                  <a:srgbClr val="000000"/>
                </a:solidFill>
              </a:rPr>
              <a:t> of these as concentric “shells”</a:t>
            </a:r>
            <a:endParaRPr kumimoji="0" lang="en-US" sz="3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Proposed by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Niels Bohr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 a way to explain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behavior of atoms</a:t>
            </a:r>
          </a:p>
          <a:p>
            <a:r>
              <a:rPr lang="en-US" sz="4400" b="1" kern="0" dirty="0" smtClean="0">
                <a:solidFill>
                  <a:srgbClr val="000000"/>
                </a:solidFill>
              </a:rPr>
              <a:t>VALENCE ELECTRONS </a:t>
            </a:r>
            <a:r>
              <a:rPr lang="en-US" sz="4400" kern="0" dirty="0" smtClean="0">
                <a:solidFill>
                  <a:srgbClr val="000000"/>
                </a:solidFill>
              </a:rPr>
              <a:t>are electrons that reside on the </a:t>
            </a:r>
            <a:r>
              <a:rPr lang="en-US" sz="4400" u="sng" kern="0" dirty="0" smtClean="0">
                <a:solidFill>
                  <a:srgbClr val="000000"/>
                </a:solidFill>
              </a:rPr>
              <a:t>outer “shell” </a:t>
            </a:r>
            <a:r>
              <a:rPr lang="en-US" sz="4400" kern="0" dirty="0" smtClean="0">
                <a:solidFill>
                  <a:srgbClr val="000000"/>
                </a:solidFill>
              </a:rPr>
              <a:t>of the atom.</a:t>
            </a:r>
          </a:p>
          <a:p>
            <a:pPr lvl="1"/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They determine chemical bonds</a:t>
            </a:r>
          </a:p>
          <a:p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 descr="https://sulimanahmed.files.wordpress.com/2014/12/russian-nesting-doll_2634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94" y="1920506"/>
            <a:ext cx="4046806" cy="26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2gne97vdumgn3.cloudfront.net/api/file/9fifsZm0TQGCLMsLyf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40" y="4420529"/>
            <a:ext cx="2286559" cy="22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17427" y="4876139"/>
            <a:ext cx="307868" cy="322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28866" y="6388306"/>
            <a:ext cx="307868" cy="322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08344" y="4997628"/>
            <a:ext cx="307868" cy="3220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0"/>
            <a:ext cx="10106526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Protons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1325563"/>
            <a:ext cx="9578256" cy="5339932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rgbClr val="000000"/>
                </a:solidFill>
              </a:rPr>
              <a:t>Positively charged particles </a:t>
            </a:r>
            <a:r>
              <a:rPr lang="en-US" sz="3600" kern="0" dirty="0" smtClean="0">
                <a:solidFill>
                  <a:srgbClr val="000000"/>
                </a:solidFill>
              </a:rPr>
              <a:t>which reside </a:t>
            </a:r>
            <a:r>
              <a:rPr lang="en-US" sz="3600" i="1" kern="0" dirty="0" smtClean="0">
                <a:solidFill>
                  <a:srgbClr val="000000"/>
                </a:solidFill>
              </a:rPr>
              <a:t>in the nucleus</a:t>
            </a:r>
          </a:p>
          <a:p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Mass = 2000 times greater than the mass of electrons</a:t>
            </a:r>
          </a:p>
          <a:p>
            <a:r>
              <a:rPr lang="en-US" sz="3600" kern="0" dirty="0" smtClean="0">
                <a:solidFill>
                  <a:srgbClr val="000000"/>
                </a:solidFill>
              </a:rPr>
              <a:t>Charge = +1 (equal but opposite to electrons)</a:t>
            </a:r>
          </a:p>
          <a:p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number of protons in the nucleus is what makes each element unique</a:t>
            </a:r>
          </a:p>
          <a:p>
            <a:r>
              <a:rPr lang="en-US" sz="3600" kern="0" dirty="0" smtClean="0">
                <a:solidFill>
                  <a:srgbClr val="000000"/>
                </a:solidFill>
              </a:rPr>
              <a:t>“Discovered” by </a:t>
            </a:r>
            <a:r>
              <a:rPr lang="en-US" sz="3600" b="1" kern="0" dirty="0" smtClean="0">
                <a:solidFill>
                  <a:srgbClr val="000000"/>
                </a:solidFill>
              </a:rPr>
              <a:t>Ernest Rutherford </a:t>
            </a:r>
            <a:r>
              <a:rPr lang="en-US" sz="3600" kern="0" dirty="0" smtClean="0">
                <a:solidFill>
                  <a:srgbClr val="000000"/>
                </a:solidFill>
              </a:rPr>
              <a:t>in 1917</a:t>
            </a:r>
          </a:p>
          <a:p>
            <a:pPr lvl="1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Nucleus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a hydrogen atom (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alpha particles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076" name="Picture 4" descr="http://astro.unl.edu/naap/hydrogen/graphics/bohr_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42" y="3957737"/>
            <a:ext cx="2707758" cy="27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528" y="0"/>
            <a:ext cx="263347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0"/>
            <a:ext cx="8742763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Neutrons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1325563"/>
            <a:ext cx="8749382" cy="5339932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Neutral particles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which reside 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the nucleus</a:t>
            </a:r>
          </a:p>
          <a:p>
            <a:r>
              <a:rPr lang="en-US" sz="4000" kern="0" dirty="0" smtClean="0">
                <a:solidFill>
                  <a:srgbClr val="000000"/>
                </a:solidFill>
              </a:rPr>
              <a:t>Mass equal to the mass of a proton</a:t>
            </a:r>
          </a:p>
          <a:p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electrical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charge</a:t>
            </a:r>
          </a:p>
          <a:p>
            <a:r>
              <a:rPr lang="en-US" sz="4000" kern="0" baseline="0" dirty="0" smtClean="0">
                <a:solidFill>
                  <a:srgbClr val="000000"/>
                </a:solidFill>
              </a:rPr>
              <a:t>Discovered by </a:t>
            </a:r>
            <a:r>
              <a:rPr lang="en-US" sz="4000" b="1" kern="0" baseline="0" dirty="0" smtClean="0">
                <a:solidFill>
                  <a:srgbClr val="000000"/>
                </a:solidFill>
              </a:rPr>
              <a:t>James Chadwick </a:t>
            </a:r>
            <a:r>
              <a:rPr lang="en-US" sz="4000" kern="0" baseline="0" dirty="0" smtClean="0">
                <a:solidFill>
                  <a:srgbClr val="000000"/>
                </a:solidFill>
              </a:rPr>
              <a:t>in 1932</a:t>
            </a:r>
          </a:p>
          <a:p>
            <a:pPr lvl="1"/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Previously, predictions about the masses of atoms were extremely inaccurate based on the mass of the protons only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9" descr="jimmy-neutron11"/>
          <p:cNvPicPr>
            <a:picLocks noChangeAspect="1" noChangeArrowheads="1"/>
          </p:cNvPicPr>
          <p:nvPr/>
        </p:nvPicPr>
        <p:blipFill rotWithShape="1">
          <a:blip r:embed="rId2" cstate="print"/>
          <a:srcRect l="11163" b="465"/>
          <a:stretch/>
        </p:blipFill>
        <p:spPr bwMode="auto">
          <a:xfrm>
            <a:off x="9038141" y="4213332"/>
            <a:ext cx="3147237" cy="26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1521" y="23360"/>
            <a:ext cx="3160479" cy="39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4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0"/>
            <a:ext cx="6749995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Electron Cloud Model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1325563"/>
            <a:ext cx="8196022" cy="5339932"/>
          </a:xfrm>
        </p:spPr>
        <p:txBody>
          <a:bodyPr>
            <a:normAutofit lnSpcReduction="10000"/>
          </a:bodyPr>
          <a:lstStyle/>
          <a:p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NUCLEUS</a:t>
            </a:r>
          </a:p>
          <a:p>
            <a:pPr lvl="1"/>
            <a:r>
              <a:rPr lang="en-US" sz="3200" kern="0" dirty="0" smtClean="0">
                <a:solidFill>
                  <a:srgbClr val="000000"/>
                </a:solidFill>
              </a:rPr>
              <a:t>Contains </a:t>
            </a:r>
            <a:r>
              <a:rPr lang="en-US" sz="3200" b="1" kern="0" dirty="0" smtClean="0">
                <a:solidFill>
                  <a:srgbClr val="000000"/>
                </a:solidFill>
              </a:rPr>
              <a:t>PROTONS </a:t>
            </a:r>
            <a:r>
              <a:rPr lang="en-US" sz="3200" kern="0" dirty="0" smtClean="0">
                <a:solidFill>
                  <a:srgbClr val="000000"/>
                </a:solidFill>
              </a:rPr>
              <a:t>and</a:t>
            </a:r>
            <a:r>
              <a:rPr lang="en-US" sz="3200" b="1" kern="0" dirty="0" smtClean="0">
                <a:solidFill>
                  <a:srgbClr val="000000"/>
                </a:solidFill>
              </a:rPr>
              <a:t> NEUTRONS</a:t>
            </a:r>
          </a:p>
          <a:p>
            <a:pPr lvl="1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Overall 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positive charge</a:t>
            </a:r>
            <a:r>
              <a:rPr kumimoji="0" lang="en-US" sz="32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(“</a:t>
            </a:r>
            <a:r>
              <a:rPr kumimoji="0" lang="en-US" sz="3200" b="0" i="1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+” &amp; “Ø”</a:t>
            </a:r>
            <a:r>
              <a:rPr kumimoji="0" lang="en-US" sz="32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1"/>
            <a:r>
              <a:rPr lang="en-US" sz="3200" kern="0" dirty="0" smtClean="0">
                <a:solidFill>
                  <a:srgbClr val="000000"/>
                </a:solidFill>
              </a:rPr>
              <a:t>Contains </a:t>
            </a:r>
            <a:r>
              <a:rPr lang="en-US" sz="3200" u="sng" kern="0" dirty="0" smtClean="0">
                <a:solidFill>
                  <a:srgbClr val="000000"/>
                </a:solidFill>
              </a:rPr>
              <a:t>nearly all the mass </a:t>
            </a:r>
            <a:r>
              <a:rPr lang="en-US" sz="3200" kern="0" dirty="0" smtClean="0">
                <a:solidFill>
                  <a:srgbClr val="000000"/>
                </a:solidFill>
              </a:rPr>
              <a:t>of the atom</a:t>
            </a:r>
          </a:p>
          <a:p>
            <a:pPr lvl="1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Extremely small and dense</a:t>
            </a:r>
          </a:p>
          <a:p>
            <a:r>
              <a:rPr lang="en-US" sz="3600" b="1" kern="0" dirty="0" smtClean="0">
                <a:solidFill>
                  <a:srgbClr val="000000"/>
                </a:solidFill>
              </a:rPr>
              <a:t>ELECTRON CLOUD</a:t>
            </a:r>
          </a:p>
          <a:p>
            <a:pPr lvl="1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ELECTRONS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orbit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nucleus</a:t>
            </a:r>
          </a:p>
          <a:p>
            <a:pPr lvl="1"/>
            <a:r>
              <a:rPr lang="en-US" sz="3200" kern="0" noProof="0" dirty="0" smtClean="0">
                <a:solidFill>
                  <a:srgbClr val="000000"/>
                </a:solidFill>
              </a:rPr>
              <a:t>Contributes </a:t>
            </a:r>
            <a:r>
              <a:rPr lang="en-US" sz="3200" u="sng" kern="0" noProof="0" dirty="0" smtClean="0">
                <a:solidFill>
                  <a:srgbClr val="000000"/>
                </a:solidFill>
              </a:rPr>
              <a:t>almost no mass </a:t>
            </a:r>
            <a:r>
              <a:rPr lang="en-US" sz="3200" kern="0" noProof="0" dirty="0" smtClean="0">
                <a:solidFill>
                  <a:srgbClr val="000000"/>
                </a:solidFill>
              </a:rPr>
              <a:t>to the atom</a:t>
            </a:r>
          </a:p>
          <a:p>
            <a:pPr lvl="1"/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Electrons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can only be predicted to be in certain areas based on probability</a:t>
            </a:r>
          </a:p>
          <a:p>
            <a:pPr lvl="1"/>
            <a:r>
              <a:rPr lang="en-US" sz="3200" b="1" kern="0" baseline="0" noProof="0" dirty="0" smtClean="0">
                <a:solidFill>
                  <a:srgbClr val="000000"/>
                </a:solidFill>
              </a:rPr>
              <a:t>Most of the atom is </a:t>
            </a:r>
            <a:r>
              <a:rPr lang="en-US" sz="3200" b="1" u="sng" kern="0" baseline="0" noProof="0" dirty="0" smtClean="0">
                <a:solidFill>
                  <a:srgbClr val="000000"/>
                </a:solidFill>
              </a:rPr>
              <a:t>empty space</a:t>
            </a: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http://www.etorgerson.net/images2/Electron_cloud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16611"/>
          <a:stretch/>
        </p:blipFill>
        <p:spPr bwMode="auto">
          <a:xfrm>
            <a:off x="8707902" y="0"/>
            <a:ext cx="3484098" cy="32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ienceconceptions.wikispaces.com/file/view/ElectronCloud.png/426204646/294x274/Electron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46" y="3025397"/>
            <a:ext cx="4112354" cy="38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87E3DC9D45A48AC47041FBC8FB565" ma:contentTypeVersion="14" ma:contentTypeDescription="Create a new document." ma:contentTypeScope="" ma:versionID="ff49675086c6b1a665dc491f926f7e3e">
  <xsd:schema xmlns:xsd="http://www.w3.org/2001/XMLSchema" xmlns:xs="http://www.w3.org/2001/XMLSchema" xmlns:p="http://schemas.microsoft.com/office/2006/metadata/properties" xmlns:ns1="http://schemas.microsoft.com/sharepoint/v3" xmlns:ns3="9ec23c79-5d1e-4dfd-a6c6-ac7479cbf541" xmlns:ns4="44862a40-a5aa-4278-8f81-9d377e0c4edc" targetNamespace="http://schemas.microsoft.com/office/2006/metadata/properties" ma:root="true" ma:fieldsID="026d556338b7c9e71ba1077c9a7d8fb3" ns1:_="" ns3:_="" ns4:_="">
    <xsd:import namespace="http://schemas.microsoft.com/sharepoint/v3"/>
    <xsd:import namespace="9ec23c79-5d1e-4dfd-a6c6-ac7479cbf541"/>
    <xsd:import namespace="44862a40-a5aa-4278-8f81-9d377e0c4e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3c79-5d1e-4dfd-a6c6-ac7479cbf5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2a40-a5aa-4278-8f81-9d377e0c4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172523-4D07-4C4A-9118-C4DFF0461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c23c79-5d1e-4dfd-a6c6-ac7479cbf541"/>
    <ds:schemaRef ds:uri="44862a40-a5aa-4278-8f81-9d377e0c4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E7AB82-6786-478B-913D-2A3BE061D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A57CE2-03F6-45B6-B5F6-8DEB05C0F263}">
  <ds:schemaRefs>
    <ds:schemaRef ds:uri="http://schemas.microsoft.com/office/2006/documentManagement/types"/>
    <ds:schemaRef ds:uri="9ec23c79-5d1e-4dfd-a6c6-ac7479cbf54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infopath/2007/PartnerControls"/>
    <ds:schemaRef ds:uri="44862a40-a5aa-4278-8f81-9d377e0c4ed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684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Atomic Theory</vt:lpstr>
      <vt:lpstr>Origin</vt:lpstr>
      <vt:lpstr>Atomic Theory</vt:lpstr>
      <vt:lpstr>Electrons</vt:lpstr>
      <vt:lpstr>Nucleus</vt:lpstr>
      <vt:lpstr>Valence Electrons</vt:lpstr>
      <vt:lpstr>Protons</vt:lpstr>
      <vt:lpstr>Neutrons</vt:lpstr>
      <vt:lpstr>Electron Cloud Model</vt:lpstr>
      <vt:lpstr>Elements</vt:lpstr>
      <vt:lpstr>Isotopes</vt:lpstr>
      <vt:lpstr>Ions</vt:lpstr>
      <vt:lpstr>What if…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Theory</dc:title>
  <dc:creator>Hanna, Robert</dc:creator>
  <cp:lastModifiedBy>Hanna, Robert</cp:lastModifiedBy>
  <cp:revision>29</cp:revision>
  <dcterms:created xsi:type="dcterms:W3CDTF">2015-10-12T16:21:59Z</dcterms:created>
  <dcterms:modified xsi:type="dcterms:W3CDTF">2019-10-15T14:17:55Z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0x01010093187E3DC9D45A48AC47041FBC8FB565</vt:lpwstr>
  </property>
</Properties>
</file>