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6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EEF0-0919-49C7-98DE-0CE62939E350}" type="datetimeFigureOut">
              <a:rPr lang="en-US" smtClean="0"/>
              <a:t>03/02/2020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A347-F370-4C09-AB11-FCF24904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EEF0-0919-49C7-98DE-0CE62939E350}" type="datetimeFigureOut">
              <a:rPr lang="en-US" smtClean="0"/>
              <a:t>03/02/2020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A347-F370-4C09-AB11-FCF24904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EEF0-0919-49C7-98DE-0CE62939E350}" type="datetimeFigureOut">
              <a:rPr lang="en-US" smtClean="0"/>
              <a:t>03/02/2020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A347-F370-4C09-AB11-FCF24904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EEF0-0919-49C7-98DE-0CE62939E350}" type="datetimeFigureOut">
              <a:rPr lang="en-US" smtClean="0"/>
              <a:t>03/02/2020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A347-F370-4C09-AB11-FCF24904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5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EEF0-0919-49C7-98DE-0CE62939E350}" type="datetimeFigureOut">
              <a:rPr lang="en-US" smtClean="0"/>
              <a:t>03/02/2020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A347-F370-4C09-AB11-FCF24904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7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EEF0-0919-49C7-98DE-0CE62939E350}" type="datetimeFigureOut">
              <a:rPr lang="en-US" smtClean="0"/>
              <a:t>03/02/2020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A347-F370-4C09-AB11-FCF24904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5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EEF0-0919-49C7-98DE-0CE62939E350}" type="datetimeFigureOut">
              <a:rPr lang="en-US" smtClean="0"/>
              <a:t>03/02/2020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A347-F370-4C09-AB11-FCF24904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1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EEF0-0919-49C7-98DE-0CE62939E350}" type="datetimeFigureOut">
              <a:rPr lang="en-US" smtClean="0"/>
              <a:t>03/02/2020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A347-F370-4C09-AB11-FCF24904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1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EEF0-0919-49C7-98DE-0CE62939E350}" type="datetimeFigureOut">
              <a:rPr lang="en-US" smtClean="0"/>
              <a:t>03/02/2020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A347-F370-4C09-AB11-FCF24904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1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EEF0-0919-49C7-98DE-0CE62939E350}" type="datetimeFigureOut">
              <a:rPr lang="en-US" smtClean="0"/>
              <a:t>03/02/2020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A347-F370-4C09-AB11-FCF24904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3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EEF0-0919-49C7-98DE-0CE62939E350}" type="datetimeFigureOut">
              <a:rPr lang="en-US" smtClean="0"/>
              <a:t>03/02/2020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A347-F370-4C09-AB11-FCF24904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2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EEEF0-0919-49C7-98DE-0CE62939E350}" type="datetimeFigureOut">
              <a:rPr lang="en-US" smtClean="0"/>
              <a:t>03/02/2020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DA347-F370-4C09-AB11-FCF24904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6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v.rds.yahoo.com/_ylt=A0geumEYJPZJIhwAaS5vCqMX;_ylu=X3oDMTBvMmFkM29rBHBndANhdl9pbWdfcmVzdWx0BHNlYwNzcg--/SIG=12d93c8iu/EXP=1240954264/**http:/www.manythings.org/signs/driving/falling_rock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av.rds.yahoo.com/_ylt=A0geumF8JPZJ2BsAsSFvCqMX;_ylu=X3oDMTBvMmFkM29rBHBndANhdl9pbWdfcmVzdWx0BHNlYwNzcg--/SIG=129910f57/EXP=1240954364/**http:/barney.gonzaga.edu/~jleahy/sachistoryP6.html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Mechanical 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4696" y="1124262"/>
            <a:ext cx="7904944" cy="2503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Visualize the mechanical energy lab with the teeter boards.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b="1" dirty="0" smtClean="0"/>
              <a:t>Mechanical Energy Conversions</a:t>
            </a:r>
            <a:endParaRPr lang="en-US" sz="5400" b="1" dirty="0"/>
          </a:p>
        </p:txBody>
      </p:sp>
      <p:pic>
        <p:nvPicPr>
          <p:cNvPr id="1030" name="Picture 6" descr="http://circusarts.org/educationprogram/wp-content/uploads/2014/01/140_20100106_05477-E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003" y="914401"/>
            <a:ext cx="3357797" cy="25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264695" y="3627620"/>
            <a:ext cx="11787397" cy="30579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What type of mechanical energy did the clay ball have before you dropped it?</a:t>
            </a:r>
          </a:p>
          <a:p>
            <a:r>
              <a:rPr lang="en-US" sz="4400" dirty="0" smtClean="0"/>
              <a:t>As the clay ball fell, what happened to the GPE?</a:t>
            </a:r>
          </a:p>
          <a:p>
            <a:r>
              <a:rPr lang="en-US" sz="4400" dirty="0" smtClean="0"/>
              <a:t>How was energy converted during the launch of the figurine?</a:t>
            </a:r>
          </a:p>
          <a:p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9866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en-US" b="1" dirty="0" smtClean="0"/>
              <a:t>Mechanical Energy Conversions</a:t>
            </a:r>
            <a:endParaRPr lang="en-US" b="1" dirty="0"/>
          </a:p>
        </p:txBody>
      </p:sp>
      <p:pic>
        <p:nvPicPr>
          <p:cNvPr id="2050" name="Picture 2" descr="http://www.oneartsymama.com/wp-content/uploads/2014/06/tmnt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8" t="22844" r="23719" b="27505"/>
          <a:stretch/>
        </p:blipFill>
        <p:spPr bwMode="auto">
          <a:xfrm>
            <a:off x="2488367" y="924393"/>
            <a:ext cx="1079291" cy="106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400746">
            <a:off x="2719488" y="5831165"/>
            <a:ext cx="6160957" cy="242717"/>
          </a:xfrm>
          <a:prstGeom prst="rect">
            <a:avLst/>
          </a:prstGeom>
          <a:solidFill>
            <a:srgbClr val="996600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56538" y="6088504"/>
            <a:ext cx="365760" cy="365760"/>
          </a:xfrm>
          <a:prstGeom prst="ellipse">
            <a:avLst/>
          </a:prstGeom>
          <a:solidFill>
            <a:srgbClr val="996600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scienceblogs.com/pharyngula/wp-content/blogs.dir/470/files/2012/04/i-79d882ffc35d3e27d58a2e0707502ad1-einstein_a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0" b="3279"/>
          <a:stretch/>
        </p:blipFill>
        <p:spPr bwMode="auto">
          <a:xfrm>
            <a:off x="8318868" y="4625440"/>
            <a:ext cx="944530" cy="177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own Arrow 12"/>
          <p:cNvSpPr/>
          <p:nvPr/>
        </p:nvSpPr>
        <p:spPr>
          <a:xfrm>
            <a:off x="2878111" y="2098623"/>
            <a:ext cx="289808" cy="3267856"/>
          </a:xfrm>
          <a:prstGeom prst="downArrow">
            <a:avLst>
              <a:gd name="adj1" fmla="val 50000"/>
              <a:gd name="adj2" fmla="val 116192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http://www.oneartsymama.com/wp-content/uploads/2014/06/tmnt2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58" t="22844" r="23719" b="27505"/>
          <a:stretch/>
        </p:blipFill>
        <p:spPr bwMode="auto">
          <a:xfrm>
            <a:off x="2488367" y="3127791"/>
            <a:ext cx="1079291" cy="106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719526" y="3127791"/>
            <a:ext cx="1768841" cy="140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3200" dirty="0" smtClean="0"/>
              <a:t>GPE = </a:t>
            </a:r>
            <a:r>
              <a:rPr lang="en-US" sz="3200" b="1" dirty="0" smtClean="0">
                <a:latin typeface="Calibri" panose="020F0502020204030204" pitchFamily="34" charset="0"/>
              </a:rPr>
              <a:t>↓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3200" dirty="0" smtClean="0">
                <a:latin typeface="Calibri" panose="020F0502020204030204" pitchFamily="34" charset="0"/>
              </a:rPr>
              <a:t>KE = </a:t>
            </a:r>
            <a:r>
              <a:rPr lang="en-US" sz="3200" b="1" dirty="0" smtClean="0">
                <a:latin typeface="Calibri" panose="020F0502020204030204" pitchFamily="34" charset="0"/>
              </a:rPr>
              <a:t>↑</a:t>
            </a:r>
            <a:endParaRPr lang="en-US" sz="3200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19525" y="1156191"/>
            <a:ext cx="1768841" cy="942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3200" dirty="0" smtClean="0"/>
              <a:t>Max. GPE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3200" dirty="0" smtClean="0"/>
              <a:t>Min. KE</a:t>
            </a:r>
            <a:endParaRPr lang="en-US" sz="32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9137518" y="5237112"/>
            <a:ext cx="1768841" cy="942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3200" dirty="0" smtClean="0"/>
              <a:t>Min. GPE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3200" dirty="0" smtClean="0"/>
              <a:t>Min. KE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376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en-US" b="1" dirty="0" smtClean="0"/>
              <a:t>Mechanical Energy Conversions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526" y="1156191"/>
            <a:ext cx="1768841" cy="942432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sz="3200" dirty="0" smtClean="0"/>
              <a:t>Max. GPE</a:t>
            </a:r>
          </a:p>
          <a:p>
            <a:pPr marL="0" indent="0" algn="r">
              <a:buNone/>
            </a:pPr>
            <a:r>
              <a:rPr lang="en-US" sz="3200" dirty="0" smtClean="0"/>
              <a:t>Min. KE</a:t>
            </a:r>
            <a:endParaRPr lang="en-US" sz="3200" dirty="0"/>
          </a:p>
        </p:txBody>
      </p:sp>
      <p:pic>
        <p:nvPicPr>
          <p:cNvPr id="2050" name="Picture 2" descr="http://www.oneartsymama.com/wp-content/uploads/2014/06/tmnt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8" t="22844" r="23719" b="27505"/>
          <a:stretch/>
        </p:blipFill>
        <p:spPr bwMode="auto">
          <a:xfrm>
            <a:off x="2488367" y="924393"/>
            <a:ext cx="1079291" cy="106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1220359">
            <a:off x="2719488" y="5831165"/>
            <a:ext cx="6160957" cy="242717"/>
          </a:xfrm>
          <a:prstGeom prst="rect">
            <a:avLst/>
          </a:prstGeom>
          <a:solidFill>
            <a:srgbClr val="996600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56538" y="6088504"/>
            <a:ext cx="365760" cy="365760"/>
          </a:xfrm>
          <a:prstGeom prst="ellipse">
            <a:avLst/>
          </a:prstGeom>
          <a:solidFill>
            <a:srgbClr val="996600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878111" y="2098623"/>
            <a:ext cx="289808" cy="3267856"/>
          </a:xfrm>
          <a:prstGeom prst="downArrow">
            <a:avLst>
              <a:gd name="adj1" fmla="val 50000"/>
              <a:gd name="adj2" fmla="val 116192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2" descr="http://www.oneartsymama.com/wp-content/uploads/2014/06/tmnt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58" t="22844" r="23719" b="27505"/>
          <a:stretch/>
        </p:blipFill>
        <p:spPr bwMode="auto">
          <a:xfrm>
            <a:off x="2488367" y="3127791"/>
            <a:ext cx="1079291" cy="106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719526" y="3127791"/>
            <a:ext cx="1768841" cy="140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GPE = </a:t>
            </a:r>
            <a:r>
              <a:rPr lang="en-US" sz="3200" b="1" dirty="0" smtClean="0">
                <a:solidFill>
                  <a:prstClr val="black"/>
                </a:solidFill>
              </a:rPr>
              <a:t>↓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KE = </a:t>
            </a:r>
            <a:r>
              <a:rPr lang="en-US" sz="3200" b="1" dirty="0" smtClean="0">
                <a:solidFill>
                  <a:prstClr val="black"/>
                </a:solidFill>
              </a:rPr>
              <a:t>↑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11" name="Picture 2" descr="http://www.oneartsymama.com/wp-content/uploads/2014/06/tmnt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58" t="22844" r="23719" b="27505"/>
          <a:stretch/>
        </p:blipFill>
        <p:spPr bwMode="auto">
          <a:xfrm>
            <a:off x="2488367" y="5257299"/>
            <a:ext cx="1079291" cy="106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719526" y="5387362"/>
            <a:ext cx="1768841" cy="942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3200" dirty="0" smtClean="0"/>
              <a:t>Min. GPE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3200" dirty="0" smtClean="0"/>
              <a:t>Max. KE</a:t>
            </a:r>
            <a:endParaRPr lang="en-US" sz="3200" dirty="0"/>
          </a:p>
        </p:txBody>
      </p:sp>
      <p:pic>
        <p:nvPicPr>
          <p:cNvPr id="21" name="Picture 4" descr="http://scienceblogs.com/pharyngula/wp-content/blogs.dir/470/files/2012/04/i-79d882ffc35d3e27d58a2e0707502ad1-einstein_a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0" b="3279"/>
          <a:stretch/>
        </p:blipFill>
        <p:spPr bwMode="auto">
          <a:xfrm>
            <a:off x="8320269" y="1479455"/>
            <a:ext cx="944530" cy="177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cienceblogs.com/pharyngula/wp-content/blogs.dir/470/files/2012/04/i-79d882ffc35d3e27d58a2e0707502ad1-einstein_a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20" b="3279"/>
          <a:stretch/>
        </p:blipFill>
        <p:spPr bwMode="auto">
          <a:xfrm>
            <a:off x="8320269" y="2716299"/>
            <a:ext cx="944530" cy="177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cienceblogs.com/pharyngula/wp-content/blogs.dir/470/files/2012/04/i-79d882ffc35d3e27d58a2e0707502ad1-einstein_af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0" b="3279"/>
          <a:stretch/>
        </p:blipFill>
        <p:spPr bwMode="auto">
          <a:xfrm>
            <a:off x="8320269" y="3953142"/>
            <a:ext cx="944530" cy="177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9116514" y="3032382"/>
            <a:ext cx="1768841" cy="140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GPE = </a:t>
            </a:r>
            <a:r>
              <a:rPr lang="en-US" sz="3200" b="1" dirty="0" smtClean="0">
                <a:solidFill>
                  <a:prstClr val="black"/>
                </a:solidFill>
              </a:rPr>
              <a:t>↑</a:t>
            </a:r>
          </a:p>
          <a:p>
            <a:pPr marL="0" indent="0" algn="r"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KE = </a:t>
            </a:r>
            <a:r>
              <a:rPr lang="en-US" sz="3200" b="1" dirty="0" smtClean="0">
                <a:solidFill>
                  <a:prstClr val="black"/>
                </a:solidFill>
              </a:rPr>
              <a:t>↓</a:t>
            </a:r>
            <a:endParaRPr lang="en-US" sz="3200" b="1" dirty="0">
              <a:solidFill>
                <a:prstClr val="black"/>
              </a:solidFill>
            </a:endParaRPr>
          </a:p>
          <a:p>
            <a:pPr marL="0" indent="0" algn="r">
              <a:buNone/>
            </a:pP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9116514" y="1773866"/>
            <a:ext cx="1768841" cy="942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3200" dirty="0" smtClean="0"/>
              <a:t>Max. GPE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3200" dirty="0" smtClean="0"/>
              <a:t>Min. KE</a:t>
            </a:r>
            <a:endParaRPr lang="en-US" sz="32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9111566" y="4748803"/>
            <a:ext cx="1768841" cy="942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3200" dirty="0" smtClean="0"/>
              <a:t>Min. GPE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3200" dirty="0" smtClean="0"/>
              <a:t>Max. KE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29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5350"/>
          </a:xfrm>
        </p:spPr>
        <p:txBody>
          <a:bodyPr/>
          <a:lstStyle/>
          <a:p>
            <a:pPr algn="ctr"/>
            <a:r>
              <a:rPr lang="en-US" b="1" dirty="0" smtClean="0"/>
              <a:t>Mechanical Energy Conversions</a:t>
            </a:r>
            <a:endParaRPr lang="en-US" b="1" dirty="0"/>
          </a:p>
        </p:txBody>
      </p:sp>
      <p:pic>
        <p:nvPicPr>
          <p:cNvPr id="5122" name="Picture 2" descr="http://www.materialworlds.com/sims/Pendulum/pendulum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r="14173" b="6103"/>
          <a:stretch/>
        </p:blipFill>
        <p:spPr bwMode="auto">
          <a:xfrm>
            <a:off x="5614610" y="1239604"/>
            <a:ext cx="6411080" cy="561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895351"/>
            <a:ext cx="11639550" cy="590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Imagine a pendulum swinging left to right…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47650" y="1485900"/>
            <a:ext cx="5219700" cy="537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Where is the KE at its maximum?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3…the bottom of its swing is where the pendulum moves fastest.</a:t>
            </a:r>
          </a:p>
          <a:p>
            <a:r>
              <a:rPr lang="en-US" sz="3200" dirty="0" smtClean="0"/>
              <a:t>Where is the GPE at its maximum?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1 &amp; 5…the top of its swing is where it has the greatest height.</a:t>
            </a:r>
          </a:p>
          <a:p>
            <a:r>
              <a:rPr lang="en-US" sz="3200" dirty="0" smtClean="0"/>
              <a:t>Where does it have BOTH KE and GPE?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2 &amp; 4…height with motion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629275" y="6591300"/>
            <a:ext cx="6381750" cy="1905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43940" y="5734050"/>
            <a:ext cx="6381750" cy="1905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10800000">
            <a:off x="6095998" y="2876549"/>
            <a:ext cx="4142473" cy="3321718"/>
          </a:xfrm>
          <a:prstGeom prst="arc">
            <a:avLst>
              <a:gd name="adj1" fmla="val 16150478"/>
              <a:gd name="adj2" fmla="val 19561955"/>
            </a:avLst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0800000" flipH="1">
            <a:off x="7382777" y="2876550"/>
            <a:ext cx="4142473" cy="3321718"/>
          </a:xfrm>
          <a:prstGeom prst="arc">
            <a:avLst>
              <a:gd name="adj1" fmla="val 16150478"/>
              <a:gd name="adj2" fmla="val 1956195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6972300" y="6305550"/>
            <a:ext cx="171450" cy="285749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>
            <a:off x="10252381" y="6322095"/>
            <a:ext cx="171450" cy="285749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9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Mechanical Energy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825624"/>
            <a:ext cx="11277600" cy="465645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Energy that an object has due to its motion or position</a:t>
            </a:r>
          </a:p>
          <a:p>
            <a:r>
              <a:rPr lang="en-US" sz="4800" dirty="0" smtClean="0"/>
              <a:t>2 kinds</a:t>
            </a:r>
          </a:p>
          <a:p>
            <a:pPr lvl="1"/>
            <a:r>
              <a:rPr lang="en-US" sz="4400" dirty="0" smtClean="0"/>
              <a:t>Kinetic</a:t>
            </a:r>
          </a:p>
          <a:p>
            <a:pPr lvl="1"/>
            <a:r>
              <a:rPr lang="en-US" sz="4400" dirty="0" smtClean="0"/>
              <a:t>Potential</a:t>
            </a:r>
          </a:p>
          <a:p>
            <a:r>
              <a:rPr lang="en-US" sz="4800" dirty="0" smtClean="0"/>
              <a:t>Metric Units: Joules (J)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8966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990600"/>
            <a:ext cx="9849853" cy="5867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Energy of Motion</a:t>
            </a:r>
          </a:p>
          <a:p>
            <a:pPr eaLnBrk="1" hangingPunct="1"/>
            <a:r>
              <a:rPr lang="en-US" sz="4000" dirty="0"/>
              <a:t>“kinetic” means “moving”</a:t>
            </a:r>
          </a:p>
          <a:p>
            <a:pPr eaLnBrk="1" hangingPunct="1"/>
            <a:r>
              <a:rPr lang="en-US" sz="4000" dirty="0"/>
              <a:t>Depends on </a:t>
            </a:r>
            <a:r>
              <a:rPr lang="en-US" sz="4000" b="1" dirty="0"/>
              <a:t>mass</a:t>
            </a:r>
            <a:r>
              <a:rPr lang="en-US" sz="4000" dirty="0"/>
              <a:t> and </a:t>
            </a:r>
            <a:r>
              <a:rPr lang="en-US" sz="4000" b="1" dirty="0"/>
              <a:t>velocity </a:t>
            </a:r>
            <a:r>
              <a:rPr lang="en-US" sz="4000" dirty="0"/>
              <a:t>(like speed)</a:t>
            </a:r>
          </a:p>
          <a:p>
            <a:pPr eaLnBrk="1" hangingPunct="1"/>
            <a:r>
              <a:rPr lang="en-US" sz="4000" dirty="0"/>
              <a:t>KE = ½ mv</a:t>
            </a:r>
            <a:r>
              <a:rPr lang="en-US" sz="4000" baseline="30000" dirty="0"/>
              <a:t>2</a:t>
            </a:r>
            <a:r>
              <a:rPr lang="en-US" sz="4000" dirty="0"/>
              <a:t>   or   KE = </a:t>
            </a:r>
            <a:r>
              <a:rPr lang="en-US" sz="4000" u="sng" dirty="0"/>
              <a:t>mv</a:t>
            </a:r>
            <a:r>
              <a:rPr lang="en-US" sz="4000" u="sng" baseline="30000" dirty="0"/>
              <a:t>2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4000" dirty="0"/>
              <a:t>                                           2</a:t>
            </a:r>
          </a:p>
          <a:p>
            <a:pPr lvl="1" eaLnBrk="1" hangingPunct="1"/>
            <a:r>
              <a:rPr lang="en-US" sz="3200" dirty="0"/>
              <a:t>More mass </a:t>
            </a:r>
            <a:r>
              <a:rPr lang="en-US" sz="3200" dirty="0">
                <a:sym typeface="Wingdings" pitchFamily="2" charset="2"/>
              </a:rPr>
              <a:t> more KE</a:t>
            </a:r>
          </a:p>
          <a:p>
            <a:pPr lvl="1" eaLnBrk="1" hangingPunct="1"/>
            <a:r>
              <a:rPr lang="en-US" sz="3200" dirty="0">
                <a:sym typeface="Wingdings" pitchFamily="2" charset="2"/>
              </a:rPr>
              <a:t>More velocity  more KE</a:t>
            </a:r>
          </a:p>
          <a:p>
            <a:pPr lvl="2" eaLnBrk="1" hangingPunct="1"/>
            <a:r>
              <a:rPr lang="en-US" sz="2800" i="1" dirty="0">
                <a:sym typeface="Wingdings" pitchFamily="2" charset="2"/>
              </a:rPr>
              <a:t>Changing velocity has greater  </a:t>
            </a:r>
            <a:r>
              <a:rPr lang="en-US" sz="2800" i="1" dirty="0" smtClean="0">
                <a:sym typeface="Wingdings" pitchFamily="2" charset="2"/>
              </a:rPr>
              <a:t>                                       </a:t>
            </a:r>
            <a:r>
              <a:rPr lang="en-US" sz="3200" i="1" dirty="0">
                <a:sym typeface="Wingdings" pitchFamily="2" charset="2"/>
              </a:rPr>
              <a:t>effect because it is squared!</a:t>
            </a:r>
          </a:p>
          <a:p>
            <a:pPr marL="228600" lvl="2">
              <a:buNone/>
            </a:pPr>
            <a:r>
              <a:rPr lang="en-US" sz="3200" b="1" i="1" dirty="0">
                <a:sym typeface="Wingdings" pitchFamily="2" charset="2"/>
              </a:rPr>
              <a:t>*note: units for mass (kg) and v (m/s)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6000" b="1" dirty="0" smtClean="0"/>
              <a:t>Kinetic Energy</a:t>
            </a:r>
            <a:endParaRPr lang="en-US" sz="6000" b="1" dirty="0"/>
          </a:p>
        </p:txBody>
      </p:sp>
      <p:pic>
        <p:nvPicPr>
          <p:cNvPr id="17412" name="Picture 11" descr="rocket"/>
          <p:cNvPicPr>
            <a:picLocks noChangeAspect="1" noChangeArrowheads="1"/>
          </p:cNvPicPr>
          <p:nvPr/>
        </p:nvPicPr>
        <p:blipFill>
          <a:blip r:embed="rId2" cstate="print"/>
          <a:srcRect r="6005" b="5023"/>
          <a:stretch>
            <a:fillRect/>
          </a:stretch>
        </p:blipFill>
        <p:spPr bwMode="auto">
          <a:xfrm>
            <a:off x="9595955" y="1674394"/>
            <a:ext cx="2596045" cy="449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18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acad.erskine.edu/Athletics/images/bb_art_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4589" y="2697390"/>
            <a:ext cx="3509211" cy="347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0631" y="1325562"/>
            <a:ext cx="11718757" cy="5372949"/>
          </a:xfrm>
        </p:spPr>
        <p:txBody>
          <a:bodyPr>
            <a:normAutofit/>
          </a:bodyPr>
          <a:lstStyle/>
          <a:p>
            <a:pPr marL="509588" indent="-509588">
              <a:buFont typeface="+mj-lt"/>
              <a:buAutoNum type="arabicParenR"/>
            </a:pPr>
            <a:r>
              <a:rPr lang="en-US" sz="4400" dirty="0"/>
              <a:t>A </a:t>
            </a:r>
            <a:r>
              <a:rPr lang="en-US" sz="4400" dirty="0" smtClean="0"/>
              <a:t>0.6 </a:t>
            </a:r>
            <a:r>
              <a:rPr lang="en-US" sz="4400" dirty="0"/>
              <a:t>kg basketball is thrown at a velocity of 9 m/s.  How much Kinetic Energy does it have?</a:t>
            </a:r>
          </a:p>
          <a:p>
            <a:pPr lvl="1"/>
            <a:endParaRPr lang="en-US" dirty="0" smtClean="0"/>
          </a:p>
          <a:p>
            <a:pPr lvl="1"/>
            <a:r>
              <a:rPr lang="en-US" sz="4000" dirty="0" smtClean="0"/>
              <a:t>KE </a:t>
            </a:r>
            <a:r>
              <a:rPr lang="en-US" sz="4000" dirty="0"/>
              <a:t>= ½ mv</a:t>
            </a:r>
            <a:r>
              <a:rPr lang="en-US" sz="4000" baseline="30000" dirty="0"/>
              <a:t>2</a:t>
            </a:r>
          </a:p>
          <a:p>
            <a:pPr lvl="1"/>
            <a:r>
              <a:rPr lang="en-US" sz="4000" dirty="0"/>
              <a:t>KE = ½ </a:t>
            </a:r>
            <a:r>
              <a:rPr lang="en-US" sz="4000" dirty="0" smtClean="0"/>
              <a:t>(0.6 </a:t>
            </a:r>
            <a:r>
              <a:rPr lang="en-US" sz="4000" dirty="0"/>
              <a:t>kg)(9 </a:t>
            </a:r>
            <a:r>
              <a:rPr lang="en-US" sz="4000" baseline="30000" dirty="0"/>
              <a:t>m</a:t>
            </a:r>
            <a:r>
              <a:rPr lang="en-US" sz="4000" dirty="0"/>
              <a:t>/</a:t>
            </a:r>
            <a:r>
              <a:rPr lang="en-US" sz="4000" baseline="-25000" dirty="0"/>
              <a:t>s</a:t>
            </a:r>
            <a:r>
              <a:rPr lang="en-US" sz="4000" dirty="0"/>
              <a:t>)</a:t>
            </a:r>
            <a:r>
              <a:rPr lang="en-US" sz="4000" baseline="30000" dirty="0"/>
              <a:t> 2</a:t>
            </a:r>
            <a:endParaRPr lang="en-US" sz="4000" dirty="0"/>
          </a:p>
          <a:p>
            <a:pPr lvl="1"/>
            <a:r>
              <a:rPr lang="en-US" sz="4000" dirty="0"/>
              <a:t>KE = ½ </a:t>
            </a:r>
            <a:r>
              <a:rPr lang="en-US" sz="4000" dirty="0" smtClean="0"/>
              <a:t>(0.6 </a:t>
            </a:r>
            <a:r>
              <a:rPr lang="en-US" sz="4000" dirty="0"/>
              <a:t>kg)(81 </a:t>
            </a:r>
            <a:r>
              <a:rPr lang="en-US" sz="4000" baseline="30000" dirty="0"/>
              <a:t>m2</a:t>
            </a:r>
            <a:r>
              <a:rPr lang="en-US" sz="4000" dirty="0"/>
              <a:t>/</a:t>
            </a:r>
            <a:r>
              <a:rPr lang="en-US" sz="4000" baseline="-25000" dirty="0"/>
              <a:t>s2</a:t>
            </a:r>
            <a:r>
              <a:rPr lang="en-US" sz="4000" dirty="0"/>
              <a:t>)</a:t>
            </a:r>
          </a:p>
          <a:p>
            <a:pPr lvl="1"/>
            <a:r>
              <a:rPr lang="en-US" sz="4000" dirty="0"/>
              <a:t>KE = ½ </a:t>
            </a:r>
            <a:r>
              <a:rPr lang="en-US" sz="4000" dirty="0" smtClean="0"/>
              <a:t>(48.6 </a:t>
            </a:r>
            <a:r>
              <a:rPr lang="en-US" sz="4000" dirty="0"/>
              <a:t>J)</a:t>
            </a:r>
          </a:p>
          <a:p>
            <a:pPr lvl="1"/>
            <a:r>
              <a:rPr lang="en-US" sz="4000" dirty="0"/>
              <a:t>KE = </a:t>
            </a:r>
            <a:r>
              <a:rPr lang="en-US" sz="4000" dirty="0" smtClean="0"/>
              <a:t>24.3 </a:t>
            </a:r>
            <a:r>
              <a:rPr lang="en-US" sz="4000" dirty="0"/>
              <a:t>J</a:t>
            </a:r>
          </a:p>
          <a:p>
            <a:pPr lvl="1"/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2209" y="0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b="1" dirty="0" smtClean="0"/>
              <a:t>Kinetic Energy Calculations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0491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0631" y="1325563"/>
            <a:ext cx="11676549" cy="5330417"/>
          </a:xfrm>
        </p:spPr>
        <p:txBody>
          <a:bodyPr>
            <a:normAutofit lnSpcReduction="10000"/>
          </a:bodyPr>
          <a:lstStyle/>
          <a:p>
            <a:pPr marL="574675" indent="-574675">
              <a:buFont typeface="+mj-lt"/>
              <a:buAutoNum type="arabicParenR" startAt="2"/>
            </a:pPr>
            <a:r>
              <a:rPr lang="en-US" sz="4400" dirty="0"/>
              <a:t>A </a:t>
            </a:r>
            <a:r>
              <a:rPr lang="en-US" sz="4400" dirty="0" smtClean="0"/>
              <a:t>7 </a:t>
            </a:r>
            <a:r>
              <a:rPr lang="en-US" sz="4400" dirty="0"/>
              <a:t>kg </a:t>
            </a:r>
            <a:r>
              <a:rPr lang="en-US" sz="4400" dirty="0" smtClean="0"/>
              <a:t>bowling ball </a:t>
            </a:r>
            <a:r>
              <a:rPr lang="en-US" sz="4400" dirty="0"/>
              <a:t>is </a:t>
            </a:r>
            <a:r>
              <a:rPr lang="en-US" sz="4400" dirty="0" smtClean="0"/>
              <a:t>rolling down the lane with </a:t>
            </a:r>
            <a:r>
              <a:rPr lang="en-US" sz="4400" dirty="0"/>
              <a:t>a velocity of </a:t>
            </a:r>
            <a:r>
              <a:rPr lang="en-US" sz="4400" dirty="0" smtClean="0"/>
              <a:t>8 </a:t>
            </a:r>
            <a:r>
              <a:rPr lang="en-US" sz="4400" dirty="0"/>
              <a:t>m/s.  How much Kinetic Energy does it have?</a:t>
            </a:r>
          </a:p>
          <a:p>
            <a:pPr lvl="1"/>
            <a:endParaRPr lang="en-US" dirty="0" smtClean="0"/>
          </a:p>
          <a:p>
            <a:pPr lvl="1"/>
            <a:r>
              <a:rPr lang="en-US" sz="4000" dirty="0" smtClean="0"/>
              <a:t>KE </a:t>
            </a:r>
            <a:r>
              <a:rPr lang="en-US" sz="4000" dirty="0"/>
              <a:t>= ½ mv</a:t>
            </a:r>
            <a:r>
              <a:rPr lang="en-US" sz="4000" baseline="30000" dirty="0"/>
              <a:t>2</a:t>
            </a:r>
          </a:p>
          <a:p>
            <a:pPr lvl="1"/>
            <a:r>
              <a:rPr lang="en-US" sz="4000" dirty="0"/>
              <a:t>KE = ½ </a:t>
            </a:r>
            <a:r>
              <a:rPr lang="en-US" sz="4000" dirty="0" smtClean="0"/>
              <a:t>(7 </a:t>
            </a:r>
            <a:r>
              <a:rPr lang="en-US" sz="4000" dirty="0"/>
              <a:t>kg</a:t>
            </a:r>
            <a:r>
              <a:rPr lang="en-US" sz="4000" dirty="0" smtClean="0"/>
              <a:t>)(8 </a:t>
            </a:r>
            <a:r>
              <a:rPr lang="en-US" sz="4000" baseline="30000" dirty="0"/>
              <a:t>m</a:t>
            </a:r>
            <a:r>
              <a:rPr lang="en-US" sz="4000" dirty="0"/>
              <a:t>/</a:t>
            </a:r>
            <a:r>
              <a:rPr lang="en-US" sz="4000" baseline="-25000" dirty="0"/>
              <a:t>s</a:t>
            </a:r>
            <a:r>
              <a:rPr lang="en-US" sz="4000" dirty="0"/>
              <a:t>)</a:t>
            </a:r>
            <a:r>
              <a:rPr lang="en-US" sz="4000" baseline="30000" dirty="0"/>
              <a:t> 2</a:t>
            </a:r>
            <a:endParaRPr lang="en-US" sz="4000" dirty="0"/>
          </a:p>
          <a:p>
            <a:pPr lvl="1"/>
            <a:r>
              <a:rPr lang="en-US" sz="4000" dirty="0"/>
              <a:t>KE = ½ </a:t>
            </a:r>
            <a:r>
              <a:rPr lang="en-US" sz="4000" dirty="0" smtClean="0"/>
              <a:t>(7 </a:t>
            </a:r>
            <a:r>
              <a:rPr lang="en-US" sz="4000" dirty="0"/>
              <a:t>kg</a:t>
            </a:r>
            <a:r>
              <a:rPr lang="en-US" sz="4000" dirty="0" smtClean="0"/>
              <a:t>)(64 </a:t>
            </a:r>
            <a:r>
              <a:rPr lang="en-US" sz="4000" baseline="30000" dirty="0"/>
              <a:t>m2</a:t>
            </a:r>
            <a:r>
              <a:rPr lang="en-US" sz="4000" dirty="0"/>
              <a:t>/</a:t>
            </a:r>
            <a:r>
              <a:rPr lang="en-US" sz="4000" baseline="-25000" dirty="0"/>
              <a:t>s2</a:t>
            </a:r>
            <a:r>
              <a:rPr lang="en-US" sz="4000" dirty="0"/>
              <a:t>)</a:t>
            </a:r>
          </a:p>
          <a:p>
            <a:pPr lvl="1"/>
            <a:r>
              <a:rPr lang="en-US" sz="4000" dirty="0"/>
              <a:t>KE = ½ </a:t>
            </a:r>
            <a:r>
              <a:rPr lang="en-US" sz="4000" dirty="0" smtClean="0"/>
              <a:t>(448 </a:t>
            </a:r>
            <a:r>
              <a:rPr lang="en-US" sz="4000" dirty="0"/>
              <a:t>J)</a:t>
            </a:r>
          </a:p>
          <a:p>
            <a:pPr lvl="1"/>
            <a:r>
              <a:rPr lang="en-US" sz="4000" dirty="0"/>
              <a:t>KE = </a:t>
            </a:r>
            <a:r>
              <a:rPr lang="en-US" sz="4000" dirty="0" smtClean="0"/>
              <a:t>224 </a:t>
            </a:r>
            <a:r>
              <a:rPr lang="en-US" sz="4000" dirty="0"/>
              <a:t>J</a:t>
            </a:r>
          </a:p>
          <a:p>
            <a:pPr lvl="1"/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b="1" dirty="0" smtClean="0"/>
              <a:t>Kinetic Energy Calculations</a:t>
            </a:r>
            <a:endParaRPr lang="en-US" sz="5400" b="1" dirty="0"/>
          </a:p>
        </p:txBody>
      </p:sp>
      <p:pic>
        <p:nvPicPr>
          <p:cNvPr id="1026" name="Picture 2" descr="http://www.clipartbest.com/cliparts/niX/n5A/niXn5AGiB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416" y="2662163"/>
            <a:ext cx="4931764" cy="39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83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5" y="1326357"/>
            <a:ext cx="6396789" cy="5307807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dirty="0"/>
              <a:t>Stored Energy</a:t>
            </a:r>
          </a:p>
          <a:p>
            <a:pPr lvl="1" eaLnBrk="1" hangingPunct="1"/>
            <a:r>
              <a:rPr lang="en-US" sz="3600" dirty="0"/>
              <a:t>Has the “potential” to do work</a:t>
            </a:r>
          </a:p>
          <a:p>
            <a:pPr eaLnBrk="1" hangingPunct="1"/>
            <a:r>
              <a:rPr lang="en-US" sz="4400" dirty="0"/>
              <a:t>Elastic Potential</a:t>
            </a:r>
          </a:p>
          <a:p>
            <a:pPr lvl="1" eaLnBrk="1" hangingPunct="1"/>
            <a:r>
              <a:rPr lang="en-US" sz="3600" dirty="0"/>
              <a:t>Energy is stored by stretching or compressing</a:t>
            </a:r>
          </a:p>
          <a:p>
            <a:pPr eaLnBrk="1" hangingPunct="1"/>
            <a:r>
              <a:rPr lang="en-US" sz="4400" dirty="0"/>
              <a:t>Gravitational Potential</a:t>
            </a:r>
          </a:p>
          <a:p>
            <a:pPr lvl="1" eaLnBrk="1" hangingPunct="1"/>
            <a:r>
              <a:rPr lang="en-US" sz="3600" dirty="0"/>
              <a:t>Energy is stored based on height of object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794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6000" b="1" dirty="0" smtClean="0"/>
              <a:t>Potential Energy</a:t>
            </a:r>
            <a:endParaRPr lang="en-US" sz="6000" b="1" dirty="0"/>
          </a:p>
        </p:txBody>
      </p:sp>
      <p:pic>
        <p:nvPicPr>
          <p:cNvPr id="15362" name="Picture 2" descr="Go to fullsize imag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4723" r="14476" b="26463"/>
          <a:stretch/>
        </p:blipFill>
        <p:spPr bwMode="auto">
          <a:xfrm>
            <a:off x="6803638" y="4761583"/>
            <a:ext cx="202130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020729_gaza_slingsh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1267" y="1690688"/>
            <a:ext cx="3148539" cy="249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Go to full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24943" y="3561348"/>
            <a:ext cx="3209758" cy="323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734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Jumping Out of Plane"/>
          <p:cNvPicPr>
            <a:picLocks noChangeAspect="1" noChangeArrowheads="1"/>
          </p:cNvPicPr>
          <p:nvPr/>
        </p:nvPicPr>
        <p:blipFill rotWithShape="1">
          <a:blip r:embed="rId2" cstate="print"/>
          <a:srcRect l="8571"/>
          <a:stretch/>
        </p:blipFill>
        <p:spPr bwMode="auto">
          <a:xfrm>
            <a:off x="6895475" y="1325563"/>
            <a:ext cx="4977788" cy="40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8757" y="1325563"/>
            <a:ext cx="8169443" cy="55324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4000" dirty="0"/>
              <a:t>Depends on </a:t>
            </a:r>
            <a:r>
              <a:rPr lang="en-US" sz="4000" b="1" dirty="0"/>
              <a:t>mass</a:t>
            </a:r>
            <a:r>
              <a:rPr lang="en-US" sz="4000" dirty="0"/>
              <a:t> &amp; </a:t>
            </a:r>
            <a:r>
              <a:rPr lang="en-US" sz="4000" b="1" dirty="0"/>
              <a:t>height</a:t>
            </a:r>
          </a:p>
          <a:p>
            <a:pPr eaLnBrk="1" hangingPunct="1"/>
            <a:r>
              <a:rPr lang="en-US" sz="4000" b="1" dirty="0"/>
              <a:t>PE = </a:t>
            </a:r>
            <a:r>
              <a:rPr lang="en-US" sz="4000" b="1" dirty="0" err="1"/>
              <a:t>mgh</a:t>
            </a:r>
            <a:r>
              <a:rPr lang="en-US" sz="4000" b="1" dirty="0"/>
              <a:t>   </a:t>
            </a:r>
            <a:r>
              <a:rPr lang="en-US" sz="4000" dirty="0"/>
              <a:t>(</a:t>
            </a:r>
            <a:r>
              <a:rPr lang="en-US" sz="4000" i="1" dirty="0"/>
              <a:t>g = 9.8 m/s</a:t>
            </a:r>
            <a:r>
              <a:rPr lang="en-US" sz="4000" i="1" baseline="30000" dirty="0"/>
              <a:t>2</a:t>
            </a:r>
            <a:r>
              <a:rPr lang="en-US" sz="4000" dirty="0"/>
              <a:t>)</a:t>
            </a:r>
          </a:p>
          <a:p>
            <a:pPr lvl="1" eaLnBrk="1" hangingPunct="1"/>
            <a:r>
              <a:rPr lang="en-US" sz="3600" i="1" dirty="0"/>
              <a:t>Weight = m </a:t>
            </a:r>
            <a:r>
              <a:rPr lang="en-US" sz="2800" i="1" dirty="0"/>
              <a:t>x</a:t>
            </a:r>
            <a:r>
              <a:rPr lang="en-US" sz="3600" i="1" dirty="0"/>
              <a:t> g</a:t>
            </a:r>
            <a:r>
              <a:rPr lang="en-US" sz="3600" dirty="0"/>
              <a:t>…</a:t>
            </a:r>
          </a:p>
          <a:p>
            <a:pPr lvl="1" eaLnBrk="1" hangingPunct="1"/>
            <a:r>
              <a:rPr lang="en-US" sz="3600" dirty="0"/>
              <a:t>PE = Weight </a:t>
            </a:r>
            <a:r>
              <a:rPr lang="en-US" sz="2800" dirty="0"/>
              <a:t>x</a:t>
            </a:r>
            <a:r>
              <a:rPr lang="en-US" sz="3600" dirty="0"/>
              <a:t> height</a:t>
            </a:r>
          </a:p>
          <a:p>
            <a:pPr eaLnBrk="1" hangingPunct="1"/>
            <a:endParaRPr lang="en-US" sz="5200" dirty="0"/>
          </a:p>
          <a:p>
            <a:pPr eaLnBrk="1" hangingPunct="1"/>
            <a:r>
              <a:rPr lang="en-US" sz="3200" dirty="0"/>
              <a:t>Note: The gravitational potential energy of an object is </a:t>
            </a:r>
            <a:r>
              <a:rPr lang="en-US" sz="3200" b="1" dirty="0"/>
              <a:t>equal to the work done to lift it</a:t>
            </a:r>
            <a:r>
              <a:rPr lang="en-US" sz="3200" dirty="0"/>
              <a:t>.</a:t>
            </a:r>
          </a:p>
          <a:p>
            <a:pPr lvl="1" eaLnBrk="1" hangingPunct="1"/>
            <a:r>
              <a:rPr lang="en-US" sz="4000" dirty="0"/>
              <a:t>PE = </a:t>
            </a:r>
            <a:r>
              <a:rPr lang="en-US" sz="2800" b="1" dirty="0" err="1">
                <a:solidFill>
                  <a:srgbClr val="FF0000"/>
                </a:solidFill>
              </a:rPr>
              <a:t>mg</a:t>
            </a:r>
            <a:r>
              <a:rPr lang="en-US" sz="2800" b="1" dirty="0" err="1">
                <a:solidFill>
                  <a:schemeClr val="accent1"/>
                </a:solidFill>
              </a:rPr>
              <a:t>h</a:t>
            </a:r>
            <a:r>
              <a:rPr lang="en-US" sz="2800" dirty="0"/>
              <a:t>        (</a:t>
            </a:r>
            <a:r>
              <a:rPr lang="en-US" sz="2800" b="1" dirty="0">
                <a:solidFill>
                  <a:schemeClr val="accent1"/>
                </a:solidFill>
              </a:rPr>
              <a:t>Height</a:t>
            </a:r>
            <a:r>
              <a:rPr lang="en-US" sz="2800" dirty="0"/>
              <a:t> is a </a:t>
            </a:r>
            <a:r>
              <a:rPr lang="en-US" sz="2800" b="1" dirty="0">
                <a:solidFill>
                  <a:schemeClr val="accent1"/>
                </a:solidFill>
              </a:rPr>
              <a:t>distance</a:t>
            </a:r>
            <a:r>
              <a:rPr lang="en-US" sz="2800" dirty="0"/>
              <a:t>!)</a:t>
            </a:r>
          </a:p>
          <a:p>
            <a:pPr lvl="1" eaLnBrk="1" hangingPunct="1"/>
            <a:r>
              <a:rPr lang="en-US" sz="4000" i="1" dirty="0"/>
              <a:t>Work = </a:t>
            </a:r>
            <a:r>
              <a:rPr lang="en-US" sz="4000" b="1" i="1" dirty="0" err="1">
                <a:solidFill>
                  <a:srgbClr val="FF0000"/>
                </a:solidFill>
              </a:rPr>
              <a:t>F</a:t>
            </a:r>
            <a:r>
              <a:rPr lang="en-US" sz="4000" b="1" i="1" dirty="0" err="1">
                <a:solidFill>
                  <a:schemeClr val="accent1"/>
                </a:solidFill>
              </a:rPr>
              <a:t>d</a:t>
            </a:r>
            <a:r>
              <a:rPr lang="en-US" sz="4000" i="1" dirty="0"/>
              <a:t>  </a:t>
            </a:r>
            <a:r>
              <a:rPr lang="en-US" sz="2800" i="1" dirty="0"/>
              <a:t>(</a:t>
            </a:r>
            <a:r>
              <a:rPr lang="en-US" sz="2800" b="1" i="1" dirty="0">
                <a:solidFill>
                  <a:srgbClr val="FF0000"/>
                </a:solidFill>
              </a:rPr>
              <a:t>Weight (mg)</a:t>
            </a:r>
            <a:r>
              <a:rPr lang="en-US" sz="2800" i="1" dirty="0"/>
              <a:t> is the </a:t>
            </a:r>
            <a:r>
              <a:rPr lang="en-US" sz="2800" b="1" i="1" dirty="0">
                <a:solidFill>
                  <a:srgbClr val="FF0000"/>
                </a:solidFill>
              </a:rPr>
              <a:t>Force</a:t>
            </a:r>
            <a:r>
              <a:rPr lang="en-US" sz="2800" i="1" dirty="0"/>
              <a:t> due to gravity</a:t>
            </a:r>
            <a:r>
              <a:rPr lang="en-US" sz="2800" i="1" dirty="0" smtClean="0"/>
              <a:t>!)</a:t>
            </a:r>
            <a:endParaRPr lang="en-US" sz="2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3210" y="0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b="1" dirty="0" smtClean="0"/>
              <a:t>Gravitational Potential Energy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461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4695" y="1325562"/>
            <a:ext cx="11670631" cy="5370123"/>
          </a:xfrm>
        </p:spPr>
        <p:txBody>
          <a:bodyPr>
            <a:normAutofit/>
          </a:bodyPr>
          <a:lstStyle/>
          <a:p>
            <a:pPr marL="509588" indent="-509588">
              <a:buFont typeface="+mj-lt"/>
              <a:buAutoNum type="arabicParenR" startAt="3"/>
            </a:pPr>
            <a:r>
              <a:rPr lang="en-US" sz="4400" dirty="0"/>
              <a:t>A </a:t>
            </a:r>
            <a:r>
              <a:rPr lang="en-US" sz="4400" dirty="0" smtClean="0"/>
              <a:t>0.6 </a:t>
            </a:r>
            <a:r>
              <a:rPr lang="en-US" sz="4400" dirty="0"/>
              <a:t>kg basketball is held above a player’s head.  The ball is 2 m above the ground.  How much potential energy does it have?</a:t>
            </a:r>
          </a:p>
          <a:p>
            <a:pPr lvl="1"/>
            <a:endParaRPr lang="en-US" sz="4400" dirty="0" smtClean="0"/>
          </a:p>
          <a:p>
            <a:pPr lvl="1"/>
            <a:r>
              <a:rPr lang="en-US" sz="4400" dirty="0" smtClean="0"/>
              <a:t>PE </a:t>
            </a:r>
            <a:r>
              <a:rPr lang="en-US" sz="4400" dirty="0"/>
              <a:t>= </a:t>
            </a:r>
            <a:r>
              <a:rPr lang="en-US" sz="4400" dirty="0" err="1"/>
              <a:t>mgh</a:t>
            </a:r>
            <a:endParaRPr lang="en-US" sz="4400" dirty="0"/>
          </a:p>
          <a:p>
            <a:pPr lvl="1"/>
            <a:r>
              <a:rPr lang="en-US" sz="4400" dirty="0"/>
              <a:t>PE = </a:t>
            </a:r>
            <a:r>
              <a:rPr lang="en-US" sz="4400" dirty="0" smtClean="0"/>
              <a:t>(0.6 </a:t>
            </a:r>
            <a:r>
              <a:rPr lang="en-US" sz="4400" dirty="0"/>
              <a:t>kg)(9.8 m/s</a:t>
            </a:r>
            <a:r>
              <a:rPr lang="en-US" sz="4400" baseline="30000" dirty="0"/>
              <a:t>2</a:t>
            </a:r>
            <a:r>
              <a:rPr lang="en-US" sz="4400" dirty="0"/>
              <a:t>)(2 m)</a:t>
            </a:r>
          </a:p>
          <a:p>
            <a:pPr lvl="1"/>
            <a:r>
              <a:rPr lang="en-US" sz="4400" dirty="0"/>
              <a:t>PE = </a:t>
            </a:r>
            <a:r>
              <a:rPr lang="en-US" sz="4400" dirty="0" smtClean="0"/>
              <a:t>(5.88 </a:t>
            </a:r>
            <a:r>
              <a:rPr lang="en-US" sz="4400" dirty="0"/>
              <a:t>N)(2 m)</a:t>
            </a:r>
          </a:p>
          <a:p>
            <a:pPr lvl="1"/>
            <a:r>
              <a:rPr lang="en-US" sz="4400" dirty="0"/>
              <a:t>PE = </a:t>
            </a:r>
            <a:r>
              <a:rPr lang="en-US" sz="4400" dirty="0" smtClean="0"/>
              <a:t>11.76 </a:t>
            </a:r>
            <a:r>
              <a:rPr lang="en-US" sz="4400" dirty="0"/>
              <a:t>J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2210" y="0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b="1" dirty="0" smtClean="0"/>
              <a:t>Potential Energy Calculations</a:t>
            </a:r>
            <a:endParaRPr lang="en-US" sz="5400" b="1" dirty="0"/>
          </a:p>
        </p:txBody>
      </p:sp>
      <p:pic>
        <p:nvPicPr>
          <p:cNvPr id="2050" name="Picture 2" descr="http://images.worldnow.com/AP/images/2067153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708" y="3146452"/>
            <a:ext cx="3293102" cy="354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40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4695" y="1325563"/>
            <a:ext cx="11670631" cy="5341685"/>
          </a:xfrm>
        </p:spPr>
        <p:txBody>
          <a:bodyPr>
            <a:normAutofit/>
          </a:bodyPr>
          <a:lstStyle/>
          <a:p>
            <a:pPr marL="574675" indent="-574675">
              <a:buFont typeface="+mj-lt"/>
              <a:buAutoNum type="arabicParenR" startAt="4"/>
            </a:pPr>
            <a:r>
              <a:rPr lang="en-US" sz="4400" dirty="0"/>
              <a:t>A </a:t>
            </a:r>
            <a:r>
              <a:rPr lang="en-US" sz="4400" dirty="0" smtClean="0"/>
              <a:t>1.0 </a:t>
            </a:r>
            <a:r>
              <a:rPr lang="en-US" sz="4400" dirty="0"/>
              <a:t>kg </a:t>
            </a:r>
            <a:r>
              <a:rPr lang="en-US" sz="4400" dirty="0" smtClean="0"/>
              <a:t>textbook </a:t>
            </a:r>
            <a:r>
              <a:rPr lang="en-US" sz="4400" dirty="0"/>
              <a:t>is </a:t>
            </a:r>
            <a:r>
              <a:rPr lang="en-US" sz="4400" dirty="0" smtClean="0"/>
              <a:t>placed on a shelf 1.5 </a:t>
            </a:r>
            <a:r>
              <a:rPr lang="en-US" sz="4400" dirty="0"/>
              <a:t>m above the ground.  How much potential energy does it have?</a:t>
            </a:r>
          </a:p>
          <a:p>
            <a:pPr lvl="1"/>
            <a:endParaRPr lang="en-US" sz="4400" dirty="0" smtClean="0"/>
          </a:p>
          <a:p>
            <a:pPr lvl="1"/>
            <a:r>
              <a:rPr lang="en-US" sz="4400" dirty="0" smtClean="0"/>
              <a:t>PE </a:t>
            </a:r>
            <a:r>
              <a:rPr lang="en-US" sz="4400" dirty="0"/>
              <a:t>= </a:t>
            </a:r>
            <a:r>
              <a:rPr lang="en-US" sz="4400" dirty="0" err="1"/>
              <a:t>mgh</a:t>
            </a:r>
            <a:endParaRPr lang="en-US" sz="4400" dirty="0"/>
          </a:p>
          <a:p>
            <a:pPr lvl="1"/>
            <a:r>
              <a:rPr lang="en-US" sz="4400" dirty="0"/>
              <a:t>PE = </a:t>
            </a:r>
            <a:r>
              <a:rPr lang="en-US" sz="4400" dirty="0" smtClean="0"/>
              <a:t>(1 </a:t>
            </a:r>
            <a:r>
              <a:rPr lang="en-US" sz="4400" dirty="0"/>
              <a:t>kg)(9.8 m/s</a:t>
            </a:r>
            <a:r>
              <a:rPr lang="en-US" sz="4400" baseline="30000" dirty="0"/>
              <a:t>2</a:t>
            </a:r>
            <a:r>
              <a:rPr lang="en-US" sz="4400" dirty="0" smtClean="0"/>
              <a:t>)(1.5 </a:t>
            </a:r>
            <a:r>
              <a:rPr lang="en-US" sz="4400" dirty="0"/>
              <a:t>m)</a:t>
            </a:r>
          </a:p>
          <a:p>
            <a:pPr lvl="1"/>
            <a:r>
              <a:rPr lang="en-US" sz="4400" dirty="0"/>
              <a:t>PE = </a:t>
            </a:r>
            <a:r>
              <a:rPr lang="en-US" sz="4400" dirty="0" smtClean="0"/>
              <a:t>14.7 </a:t>
            </a:r>
            <a:r>
              <a:rPr lang="en-US" sz="4400" dirty="0"/>
              <a:t>J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b="1" dirty="0" smtClean="0"/>
              <a:t>Potential Energy Calculations</a:t>
            </a:r>
            <a:endParaRPr lang="en-US" sz="5400" b="1" dirty="0"/>
          </a:p>
        </p:txBody>
      </p:sp>
      <p:pic>
        <p:nvPicPr>
          <p:cNvPr id="3074" name="Picture 2" descr="http://upload.wikimedia.org/wikipedia/commons/a/a3/SanDiegoCityCollegeLearningResource_-_bookshel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7"/>
          <a:stretch/>
        </p:blipFill>
        <p:spPr bwMode="auto">
          <a:xfrm>
            <a:off x="8046647" y="2936196"/>
            <a:ext cx="3307153" cy="356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4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187E3DC9D45A48AC47041FBC8FB565" ma:contentTypeVersion="14" ma:contentTypeDescription="Create a new document." ma:contentTypeScope="" ma:versionID="ff49675086c6b1a665dc491f926f7e3e">
  <xsd:schema xmlns:xsd="http://www.w3.org/2001/XMLSchema" xmlns:xs="http://www.w3.org/2001/XMLSchema" xmlns:p="http://schemas.microsoft.com/office/2006/metadata/properties" xmlns:ns1="http://schemas.microsoft.com/sharepoint/v3" xmlns:ns3="9ec23c79-5d1e-4dfd-a6c6-ac7479cbf541" xmlns:ns4="44862a40-a5aa-4278-8f81-9d377e0c4edc" targetNamespace="http://schemas.microsoft.com/office/2006/metadata/properties" ma:root="true" ma:fieldsID="026d556338b7c9e71ba1077c9a7d8fb3" ns1:_="" ns3:_="" ns4:_="">
    <xsd:import namespace="http://schemas.microsoft.com/sharepoint/v3"/>
    <xsd:import namespace="9ec23c79-5d1e-4dfd-a6c6-ac7479cbf541"/>
    <xsd:import namespace="44862a40-a5aa-4278-8f81-9d377e0c4ed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c23c79-5d1e-4dfd-a6c6-ac7479cbf5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62a40-a5aa-4278-8f81-9d377e0c4e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990744A-919C-4D71-B263-9AA66D55FF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ec23c79-5d1e-4dfd-a6c6-ac7479cbf541"/>
    <ds:schemaRef ds:uri="44862a40-a5aa-4278-8f81-9d377e0c4e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A8F52B-1EE4-45E8-BC7A-EC9EE1C4E7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285BB8-E42B-417B-A276-4C32C6D8F807}">
  <ds:schemaRefs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44862a40-a5aa-4278-8f81-9d377e0c4edc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9ec23c79-5d1e-4dfd-a6c6-ac7479cbf54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3704</TotalTime>
  <Words>600</Words>
  <Application>Microsoft Office PowerPoint</Application>
  <PresentationFormat>Widescreen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Wingdings 3</vt:lpstr>
      <vt:lpstr>Office Theme</vt:lpstr>
      <vt:lpstr>Mechanical Energy</vt:lpstr>
      <vt:lpstr>Mechanical Energy</vt:lpstr>
      <vt:lpstr>Kinetic Energy</vt:lpstr>
      <vt:lpstr>Kinetic Energy Calculations</vt:lpstr>
      <vt:lpstr>Kinetic Energy Calculations</vt:lpstr>
      <vt:lpstr>Potential Energy</vt:lpstr>
      <vt:lpstr>Gravitational Potential Energy</vt:lpstr>
      <vt:lpstr>Potential Energy Calculations</vt:lpstr>
      <vt:lpstr>Potential Energy Calculations</vt:lpstr>
      <vt:lpstr>Mechanical Energy Conversions</vt:lpstr>
      <vt:lpstr>Mechanical Energy Conversions</vt:lpstr>
      <vt:lpstr>Mechanical Energy Conversions</vt:lpstr>
      <vt:lpstr>Mechanical Energy Conversions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Energy</dc:title>
  <dc:creator>Hanna, Robert</dc:creator>
  <cp:lastModifiedBy>Hanna, Robert</cp:lastModifiedBy>
  <cp:revision>32</cp:revision>
  <dcterms:created xsi:type="dcterms:W3CDTF">2015-04-06T18:48:52Z</dcterms:created>
  <dcterms:modified xsi:type="dcterms:W3CDTF">2020-03-02T13:32:33Z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0x01010093187E3DC9D45A48AC47041FBC8FB565</vt:lpwstr>
  </property>
</Properties>
</file>