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6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5C766-0935-47F7-8F04-86B6C8B75F88}" type="datetimeFigureOut">
              <a:rPr lang="en-US"/>
              <a:pPr>
                <a:defRPr/>
              </a:pPr>
              <a:t>01/28/2020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A8448-EFAC-4346-8C85-58FD6614D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C10F-3802-4331-B8CB-C4A23726895D}" type="datetimeFigureOut">
              <a:rPr lang="en-US"/>
              <a:pPr>
                <a:defRPr/>
              </a:pPr>
              <a:t>01/28/2020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E48D5-B4A7-4D68-A049-D969B50EC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41743-3046-4124-864B-28284318AA71}" type="datetimeFigureOut">
              <a:rPr lang="en-US"/>
              <a:pPr>
                <a:defRPr/>
              </a:pPr>
              <a:t>01/28/2020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8C891-6A69-43F9-A921-FAE3B917E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75838-C87E-4C36-A839-3910EA540F62}" type="datetimeFigureOut">
              <a:rPr lang="en-US"/>
              <a:pPr>
                <a:defRPr/>
              </a:pPr>
              <a:t>01/28/2020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B7CD9-8EE7-4C42-A4FA-B8BB05E9F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B9A5E-95B0-4E55-91CC-8AFB9950BE3D}" type="datetimeFigureOut">
              <a:rPr lang="en-US"/>
              <a:pPr>
                <a:defRPr/>
              </a:pPr>
              <a:t>01/28/2020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352E9-02D2-4CB1-90BE-2727DEB3C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F394A-7F7E-4495-BF8C-0574A51F1559}" type="datetimeFigureOut">
              <a:rPr lang="en-US"/>
              <a:pPr>
                <a:defRPr/>
              </a:pPr>
              <a:t>01/28/2020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CF73-ED64-48AF-817D-784FD7CA3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BA2E3-C33D-40AD-A09F-591956FA18E4}" type="datetimeFigureOut">
              <a:rPr lang="en-US"/>
              <a:pPr>
                <a:defRPr/>
              </a:pPr>
              <a:t>01/28/2020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EB565-4B1D-417A-BE55-C76952C50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7714A-A972-4356-8B1C-9696312C5DCE}" type="datetimeFigureOut">
              <a:rPr lang="en-US"/>
              <a:pPr>
                <a:defRPr/>
              </a:pPr>
              <a:t>01/28/2020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E047B-B151-4156-BE91-C91653178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E4661-F67D-4147-AE51-430CBF6F7354}" type="datetimeFigureOut">
              <a:rPr lang="en-US"/>
              <a:pPr>
                <a:defRPr/>
              </a:pPr>
              <a:t>01/28/2020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FD22A-E411-4686-9786-B818FD03A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A92DA-A571-4D90-9036-17F7DC812096}" type="datetimeFigureOut">
              <a:rPr lang="en-US"/>
              <a:pPr>
                <a:defRPr/>
              </a:pPr>
              <a:t>01/28/2020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D6022-16E4-4BAF-8EAF-95454A6EE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B9299-2C8E-4F31-A3A3-93AE2EA21634}" type="datetimeFigureOut">
              <a:rPr lang="en-US"/>
              <a:pPr>
                <a:defRPr/>
              </a:pPr>
              <a:t>01/28/2020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646F2-081F-4899-8900-890ADF941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5CE2FD-4B86-473B-B8A1-9710BE92F2F6}" type="datetimeFigureOut">
              <a:rPr lang="en-US"/>
              <a:pPr>
                <a:defRPr/>
              </a:pPr>
              <a:t>01/28/2020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9EE5A9-DEAD-41E8-BA90-C57FFF3D4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images.google.com/imgres?imgurl=http://www.warmmouse.info/uploaded_images/Image-of-two-people-in-mid-infrared--thermal--light--763818.bmp&amp;imgrefurl=http://www.warmmouse.info/2009_02_01_archive.html&amp;usg=__4vKzmzpN-nmY3JiF4OovF5pFdlI=&amp;h=265&amp;w=400&amp;sz=17&amp;hl=en&amp;start=2&amp;um=1&amp;tbnid=pJDA_2TBFGMVzM:&amp;tbnh=82&amp;tbnw=124&amp;prev=/images?q=infrared+people&amp;hl=en&amp;um=1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images.google.com/imgres?imgurl=http://www.inkycircus.com/jargon/images/2007/04/25/eye.jpg&amp;imgrefurl=http://www.inkycircus.com/jargon/2007/04/eye_say.html&amp;usg=__nJrhyIkfybt7b7vOWVXUmiaBMo0=&amp;h=360&amp;w=480&amp;sz=41&amp;hl=en&amp;start=1&amp;um=1&amp;tbnid=dQHnhpcUJFcgxM:&amp;tbnh=97&amp;tbnw=129&amp;prev=/images?q=eye&amp;hl=en&amp;um=1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2.jpeg"/><Relationship Id="rId9" Type="http://schemas.openxmlformats.org/officeDocument/2006/relationships/hyperlink" Target="http://images.google.com/imgres?imgurl=http://www.oviedobiz.com/businesses/first_choice_urgent_care/xray.jpg&amp;imgrefurl=http://www.oviedobiz.com/businesses/first_choice_urgent_care/first_choice_urgent_care.html&amp;usg=__1TbXHMaHAYFdc1SZYrMsddxwFzk=&amp;h=685&amp;w=550&amp;sz=38&amp;hl=en&amp;start=7&amp;tbnid=cnqssSocyMA9FM:&amp;tbnh=139&amp;tbnw=112&amp;prev=/images?q=xray&amp;gbv=2&amp;hl=en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science.hq.nasa.gov/kids/imagers/ems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fireflyforest.net/images/firefly/2006/November/fluorescent-scorpion.jpg&amp;imgrefurl=http://fireflyforest.net/firefly/2006/11/13/fluorescent-scorpion-in-uv-light/&amp;usg=__qCXA4QnxXN_2Fjjq7X7h0Qc6zCE=&amp;h=360&amp;w=480&amp;sz=83&amp;hl=en&amp;start=5&amp;um=1&amp;tbnid=83goBf2zYIFHTM:&amp;tbnh=97&amp;tbnw=129&amp;prev=/images?q=ultraviolet+light&amp;hl=en&amp;um=1" TargetMode="External"/><Relationship Id="rId13" Type="http://schemas.openxmlformats.org/officeDocument/2006/relationships/image" Target="../media/image3.jpeg"/><Relationship Id="rId3" Type="http://schemas.openxmlformats.org/officeDocument/2006/relationships/hyperlink" Target="http://images.google.com/imgres?imgurl=http://www.elpasoteller911.org/files/cell_phone.png&amp;imgrefurl=http://www.elpasoteller911.org/early_warning.html&amp;usg=__9gt3WfLwvF5wd2lwmIooJwbNk8s=&amp;h=489&amp;w=311&amp;sz=131&amp;hl=en&amp;start=2&amp;tbnid=mZwqd1B9YKeCMM:&amp;tbnh=130&amp;tbnw=83&amp;prev=/images?q=cell+phone&amp;gbv=2&amp;hl=en" TargetMode="External"/><Relationship Id="rId7" Type="http://schemas.openxmlformats.org/officeDocument/2006/relationships/image" Target="../media/image10.jpeg"/><Relationship Id="rId12" Type="http://schemas.openxmlformats.org/officeDocument/2006/relationships/hyperlink" Target="http://images.google.com/imgres?imgurl=http://www.inkycircus.com/jargon/images/2007/04/25/eye.jpg&amp;imgrefurl=http://www.inkycircus.com/jargon/2007/04/eye_say.html&amp;usg=__nJrhyIkfybt7b7vOWVXUmiaBMo0=&amp;h=360&amp;w=480&amp;sz=41&amp;hl=en&amp;start=1&amp;um=1&amp;tbnid=dQHnhpcUJFcgxM:&amp;tbnh=97&amp;tbnw=129&amp;prev=/images?q=eye&amp;hl=en&amp;um=1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image" Target="../media/image6.jpeg"/><Relationship Id="rId5" Type="http://schemas.openxmlformats.org/officeDocument/2006/relationships/hyperlink" Target="http://images.google.com/imgres?imgurl=http://www.warmmouse.info/uploaded_images/Image-of-two-people-in-mid-infrared--thermal--light--763818.bmp&amp;imgrefurl=http://www.warmmouse.info/2009_02_01_archive.html&amp;usg=__4vKzmzpN-nmY3JiF4OovF5pFdlI=&amp;h=265&amp;w=400&amp;sz=17&amp;hl=en&amp;start=2&amp;um=1&amp;tbnid=pJDA_2TBFGMVzM:&amp;tbnh=82&amp;tbnw=124&amp;prev=/images?q=infrared+people&amp;hl=en&amp;um=1" TargetMode="External"/><Relationship Id="rId10" Type="http://schemas.openxmlformats.org/officeDocument/2006/relationships/hyperlink" Target="http://images.google.com/imgres?imgurl=http://www.oviedobiz.com/businesses/first_choice_urgent_care/xray.jpg&amp;imgrefurl=http://www.oviedobiz.com/businesses/first_choice_urgent_care/first_choice_urgent_care.html&amp;usg=__1TbXHMaHAYFdc1SZYrMsddxwFzk=&amp;h=685&amp;w=550&amp;sz=38&amp;hl=en&amp;start=7&amp;tbnid=cnqssSocyMA9FM:&amp;tbnh=139&amp;tbnw=112&amp;prev=/images?q=xray&amp;gbv=2&amp;hl=en" TargetMode="External"/><Relationship Id="rId4" Type="http://schemas.openxmlformats.org/officeDocument/2006/relationships/image" Target="../media/image9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9.jpeg"/><Relationship Id="rId4" Type="http://schemas.openxmlformats.org/officeDocument/2006/relationships/hyperlink" Target="http://images.google.com/imgres?imgurl=http://www.elpasoteller911.org/files/cell_phone.png&amp;imgrefurl=http://www.elpasoteller911.org/early_warning.html&amp;usg=__9gt3WfLwvF5wd2lwmIooJwbNk8s=&amp;h=489&amp;w=311&amp;sz=131&amp;hl=en&amp;start=2&amp;tbnid=mZwqd1B9YKeCMM:&amp;tbnh=130&amp;tbnw=83&amp;prev=/images?q=cell+phone&amp;gbv=2&amp;hl=e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5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http://www.uberreview.com/wp-content/uploads/2006/12/stain-detector-light.jpg&amp;imgrefurl=http://www.uberreview.com/2006/12/stain-detector-light.htm&amp;usg=__2sRhObBVhpxbkXtTqg_HV1cFsRQ=&amp;h=463&amp;w=550&amp;sz=48&amp;hl=en&amp;start=25&amp;um=1&amp;tbnid=iAO63gKEGusrsM:&amp;tbnh=112&amp;tbnw=133&amp;prev=/images?q=ultraviolet+light&amp;ndsp=18&amp;hl=en&amp;sa=N&amp;start=18&amp;um=1" TargetMode="External"/><Relationship Id="rId5" Type="http://schemas.openxmlformats.org/officeDocument/2006/relationships/image" Target="../media/image24.jpe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sleevage.com/wp-content/uploads/2007/08/homer_simpson_xray.jpg&amp;imgrefurl=http://sleevage.com/orbital-the-altogether/&amp;usg=__4Hfguf9LuY-EZ2dyzOl0juwWqQA=&amp;h=500&amp;w=500&amp;sz=91&amp;hl=en&amp;start=6&amp;tbnid=X1lnCBTDXh5zjM:&amp;tbnh=130&amp;tbnw=130&amp;prev=/images?q=xray&amp;gbv=2&amp;hl=en" TargetMode="External"/><Relationship Id="rId7" Type="http://schemas.openxmlformats.org/officeDocument/2006/relationships/image" Target="../media/image28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images.google.com/imgres?imgurl=http://www.oviedobiz.com/businesses/first_choice_urgent_care/xray.jpg&amp;imgrefurl=http://www.oviedobiz.com/businesses/first_choice_urgent_care/first_choice_urgent_care.html&amp;usg=__1TbXHMaHAYFdc1SZYrMsddxwFzk=&amp;h=685&amp;w=550&amp;sz=38&amp;hl=en&amp;start=7&amp;tbnid=cnqssSocyMA9FM:&amp;tbnh=139&amp;tbnw=112&amp;prev=/images?q=xray&amp;gbv=2&amp;hl=en" TargetMode="External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The Extreme Ultraviolet Sun."/>
          <p:cNvPicPr>
            <a:picLocks noChangeAspect="1" noChangeArrowheads="1"/>
          </p:cNvPicPr>
          <p:nvPr/>
        </p:nvPicPr>
        <p:blipFill>
          <a:blip r:embed="rId2" cstate="print"/>
          <a:srcRect t="19167" b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0" y="2362200"/>
            <a:ext cx="9144000" cy="18288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chemeClr val="bg1"/>
                </a:solidFill>
              </a:rPr>
              <a:t>The Electromagnetic Spectrum</a:t>
            </a:r>
          </a:p>
        </p:txBody>
      </p:sp>
      <p:pic>
        <p:nvPicPr>
          <p:cNvPr id="2052" name="Picture 2" descr="http://t0.gstatic.com/images?q=tbn:pJDA_2TBFGMVzM%3Ahttp://www.warmmouse.info/uploaded_images/Image-of-two-people-in-mid-infrared--thermal--light--763818.bm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1588" y="4171950"/>
            <a:ext cx="4062412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6" descr="http://t3.gstatic.com/images?q=tbn:dQHnhpcUJFcgxM%3Ahttp://www.inkycircus.com/jargon/images/2007/04/25/eye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0"/>
            <a:ext cx="30400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" descr="Image of a portable radio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29300" y="0"/>
            <a:ext cx="3314700" cy="22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6" descr="http://www.wunderground.com/hurricane/2007/td10_rain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1148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6" descr="http://t0.gstatic.com/images?q=tbn:cnqssSocyMA9FM%3Ahttp://www.oviedobiz.com/businesses/first_choice_urgent_care/xray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1905000" cy="236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Decaying atom produces ener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619500"/>
            <a:ext cx="523875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Gamma Rays</a:t>
            </a:r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5867400" cy="3230563"/>
          </a:xfrm>
        </p:spPr>
        <p:txBody>
          <a:bodyPr/>
          <a:lstStyle/>
          <a:p>
            <a:pPr eaLnBrk="1" hangingPunct="1"/>
            <a:r>
              <a:rPr lang="en-US" smtClean="0"/>
              <a:t>Generated by radioactive atoms</a:t>
            </a:r>
          </a:p>
          <a:p>
            <a:pPr eaLnBrk="1" hangingPunct="1"/>
            <a:r>
              <a:rPr lang="en-US" smtClean="0"/>
              <a:t>Used to help us date the age of objects</a:t>
            </a:r>
          </a:p>
          <a:p>
            <a:pPr eaLnBrk="1" hangingPunct="1"/>
            <a:r>
              <a:rPr lang="en-US" smtClean="0"/>
              <a:t>Radioactive Decay</a:t>
            </a:r>
          </a:p>
        </p:txBody>
      </p:sp>
      <p:pic>
        <p:nvPicPr>
          <p:cNvPr id="11269" name="Picture 2" descr="Gamma-ray range of the spectr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295400"/>
            <a:ext cx="31829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NASA website on E/M Spectrum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http://science.hq.nasa.gov/kids/imagers/ems/index.html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Electromagnetic Waves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/>
            <a:r>
              <a:rPr lang="en-US" smtClean="0"/>
              <a:t>Consist of an oscillating (moving back and forth) electric field and an oscillating magnetic field.</a:t>
            </a:r>
          </a:p>
          <a:p>
            <a:pPr eaLnBrk="1" hangingPunct="1"/>
            <a:r>
              <a:rPr lang="en-US" smtClean="0"/>
              <a:t>Think of it as two waves at a right angle to each other who share an origin.</a:t>
            </a:r>
          </a:p>
        </p:txBody>
      </p:sp>
      <p:pic>
        <p:nvPicPr>
          <p:cNvPr id="3076" name="Picture 10" descr="http://www.astronomynotes.com/light/emanim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038600"/>
            <a:ext cx="5867400" cy="261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The Electromagnetic Spectrum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/>
            <a:r>
              <a:rPr lang="en-US" smtClean="0"/>
              <a:t>Electromagnetic waves are classified based on their wavelengths</a:t>
            </a:r>
          </a:p>
          <a:p>
            <a:pPr eaLnBrk="1" hangingPunct="1"/>
            <a:r>
              <a:rPr lang="en-US" smtClean="0"/>
              <a:t>As waves decrease in wavelength, they increase in energy</a:t>
            </a:r>
          </a:p>
        </p:txBody>
      </p:sp>
      <p:pic>
        <p:nvPicPr>
          <p:cNvPr id="4100" name="Picture 4" descr="Diagram of the electromagnetic spectrum showing the relationship of wavelengths from radio to gamma waves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343400"/>
            <a:ext cx="86629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4" descr="http://t2.gstatic.com/images?q=tbn:mZwqd1B9YKeCMM%3Ahttp://www.elpasoteller911.org/files/cell_phon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3505200"/>
            <a:ext cx="7905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2" descr="http://t0.gstatic.com/images?q=tbn:pJDA_2TBFGMVzM%3Ahttp://www.warmmouse.info/uploaded_images/Image-of-two-people-in-mid-infrared--thermal--light--763818.bmp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81400" y="3733800"/>
            <a:ext cx="15271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4" descr="Image of child putting a dish in a microwave oven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09800" y="3352800"/>
            <a:ext cx="13763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4" descr="http://t0.gstatic.com/images?q=tbn:83goBf2zYIFHTM%3Ahttp://fireflyforest.net/images/firefly/2006/November/fluorescent-scorpion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72200" y="3657600"/>
            <a:ext cx="13303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6" descr="http://t0.gstatic.com/images?q=tbn:cnqssSocyMA9FM%3Ahttp://www.oviedobiz.com/businesses/first_choice_urgent_care/xray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67600" y="3352800"/>
            <a:ext cx="1066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6" descr="http://t3.gstatic.com/images?q=tbn:dQHnhpcUJFcgxM%3Ahttp://www.inkycircus.com/jargon/images/2007/04/25/eye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876800" y="3352800"/>
            <a:ext cx="13303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 descr="http://thehostess.files.wordpress.com/2009/02/70s_tv_with_rabbit_ears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348038"/>
            <a:ext cx="2895600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Radio Waves</a:t>
            </a: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eaLnBrk="1" hangingPunct="1"/>
            <a:r>
              <a:rPr lang="en-US" smtClean="0"/>
              <a:t>Have the longest wavelength in the spectrum</a:t>
            </a:r>
          </a:p>
          <a:p>
            <a:pPr lvl="1" eaLnBrk="1" hangingPunct="1"/>
            <a:r>
              <a:rPr lang="en-US" smtClean="0"/>
              <a:t>Can be as long as a football field or as short as a football</a:t>
            </a:r>
          </a:p>
          <a:p>
            <a:pPr eaLnBrk="1" hangingPunct="1"/>
            <a:r>
              <a:rPr lang="en-US" smtClean="0"/>
              <a:t>Cell Phones, Radios, TV Antennae</a:t>
            </a:r>
          </a:p>
        </p:txBody>
      </p:sp>
      <p:pic>
        <p:nvPicPr>
          <p:cNvPr id="5125" name="Picture 2" descr="Image of a portable radio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592638"/>
            <a:ext cx="3314700" cy="22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4" descr="http://t2.gstatic.com/images?q=tbn:mZwqd1B9YKeCMM%3Ahttp://www.elpasoteller911.org/files/cell_phone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3581400"/>
            <a:ext cx="208597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6" descr="Diagram of the radio region of the electromagnetic spectrum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19400" y="1066800"/>
            <a:ext cx="347662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Microwaves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52400" y="2286000"/>
            <a:ext cx="8839200" cy="3687763"/>
          </a:xfrm>
        </p:spPr>
        <p:txBody>
          <a:bodyPr/>
          <a:lstStyle/>
          <a:p>
            <a:pPr eaLnBrk="1" hangingPunct="1"/>
            <a:r>
              <a:rPr lang="en-US" smtClean="0"/>
              <a:t>Can be measured in centimeters</a:t>
            </a:r>
          </a:p>
          <a:p>
            <a:pPr lvl="1" eaLnBrk="1" hangingPunct="1"/>
            <a:r>
              <a:rPr lang="en-US" smtClean="0"/>
              <a:t>The ones used to heat our food are about a foot in wavelength</a:t>
            </a:r>
          </a:p>
          <a:p>
            <a:pPr eaLnBrk="1" hangingPunct="1"/>
            <a:r>
              <a:rPr lang="en-US" smtClean="0"/>
              <a:t>Microwaves, Radar</a:t>
            </a:r>
          </a:p>
        </p:txBody>
      </p:sp>
      <p:pic>
        <p:nvPicPr>
          <p:cNvPr id="6148" name="Picture 2" descr="The radio range showing the radar bands L,S,C,X,K (from L to R)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990600"/>
            <a:ext cx="34671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4" descr="Image of child putting a dish in a microwave oven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657600"/>
            <a:ext cx="41529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http://www.wunderground.com/hurricane/2007/td10_rai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4572000"/>
            <a:ext cx="28194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Infrared Waves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eaLnBrk="1" hangingPunct="1"/>
            <a:r>
              <a:rPr lang="en-US" dirty="0" smtClean="0"/>
              <a:t>Wavelengths range from about the size of a pinhead to the size of cells (</a:t>
            </a:r>
            <a:r>
              <a:rPr lang="en-US" sz="2000" dirty="0" smtClean="0"/>
              <a:t>millimeters to micrometers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 smtClean="0"/>
              <a:t>Remote Controls, Body Heat</a:t>
            </a:r>
          </a:p>
        </p:txBody>
      </p:sp>
      <p:pic>
        <p:nvPicPr>
          <p:cNvPr id="7172" name="Picture 2" descr="Diagram of the infrared part of the spectrum showing&#10;the far, mid, and near ranges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914400"/>
            <a:ext cx="3352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4" descr="Campfire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724400"/>
            <a:ext cx="26955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Image of a television remote contr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11625"/>
            <a:ext cx="4038600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8" descr="http://coolcosmos.ipac.caltech.edu/image_galleries/ir_zoo/lessons/images/handinbag2_i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4114800"/>
            <a:ext cx="455136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Visible Light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/>
            <a:r>
              <a:rPr lang="en-US" smtClean="0"/>
              <a:t>These are the only electromagnetic waves we can see.</a:t>
            </a:r>
          </a:p>
          <a:p>
            <a:pPr eaLnBrk="1" hangingPunct="1"/>
            <a:r>
              <a:rPr lang="en-US" smtClean="0"/>
              <a:t>White light contains all colors</a:t>
            </a:r>
          </a:p>
          <a:p>
            <a:pPr eaLnBrk="1" hangingPunct="1"/>
            <a:r>
              <a:rPr lang="en-US" smtClean="0"/>
              <a:t>Color depends on wavelength</a:t>
            </a:r>
          </a:p>
        </p:txBody>
      </p:sp>
      <p:pic>
        <p:nvPicPr>
          <p:cNvPr id="8196" name="Picture 2" descr="The visible spectrum from red (at left) to violet (at right)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838200"/>
            <a:ext cx="30194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2" descr="http://science.hq.nasa.gov/kids/imagers/ems/roygbiv_wave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4330700"/>
            <a:ext cx="4191000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 descr="http://science.hq.nasa.gov/kids/imagers/ems/prism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4267200"/>
            <a:ext cx="285908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Ultraviolet Waves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6629400" cy="3763963"/>
          </a:xfrm>
        </p:spPr>
        <p:txBody>
          <a:bodyPr/>
          <a:lstStyle/>
          <a:p>
            <a:pPr eaLnBrk="1" hangingPunct="1"/>
            <a:r>
              <a:rPr lang="en-US" smtClean="0"/>
              <a:t>Invisible to humans</a:t>
            </a:r>
          </a:p>
          <a:p>
            <a:pPr lvl="1" eaLnBrk="1" hangingPunct="1"/>
            <a:r>
              <a:rPr lang="en-US" smtClean="0"/>
              <a:t>Bumble Bees can see UV light</a:t>
            </a:r>
          </a:p>
          <a:p>
            <a:pPr eaLnBrk="1" hangingPunct="1"/>
            <a:r>
              <a:rPr lang="en-US" smtClean="0"/>
              <a:t>UV rays are responsible for sunburns</a:t>
            </a:r>
          </a:p>
          <a:p>
            <a:pPr eaLnBrk="1" hangingPunct="1"/>
            <a:r>
              <a:rPr lang="en-US" smtClean="0"/>
              <a:t>Some chemicals fluoresce under ultraviolet light</a:t>
            </a:r>
          </a:p>
        </p:txBody>
      </p:sp>
      <p:pic>
        <p:nvPicPr>
          <p:cNvPr id="9220" name="Picture 2" descr="Ultraviolet range of the spectrum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838200"/>
            <a:ext cx="2743200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4" descr="An image of a bumblebee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143000"/>
            <a:ext cx="2819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The Extreme Ultraviolet Sun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3962400"/>
            <a:ext cx="2895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8" descr="http://fireflyforest.net/images/firefly/2006/November/fluorescent-scorpio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5086350"/>
            <a:ext cx="2235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0" descr="http://t2.gstatic.com/images?q=tbn:iAO63gKEGusrsM%3Ahttp://www.uberreview.com/wp-content/uploads/2006/12/stain-detector-light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4648200"/>
            <a:ext cx="2438400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X-Rays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eaLnBrk="1" hangingPunct="1"/>
            <a:r>
              <a:rPr lang="en-US" smtClean="0"/>
              <a:t>X-ray light has very small wavelengths (1,000,000,000 nanometers in a meter)</a:t>
            </a:r>
          </a:p>
          <a:p>
            <a:pPr eaLnBrk="1" hangingPunct="1"/>
            <a:r>
              <a:rPr lang="en-US" smtClean="0"/>
              <a:t>X-Ray images can help us see objects with more density (your bones are more dense than your skin)</a:t>
            </a:r>
          </a:p>
        </p:txBody>
      </p:sp>
      <p:pic>
        <p:nvPicPr>
          <p:cNvPr id="10244" name="Picture 2" descr="X-ray range of the spectrum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990600"/>
            <a:ext cx="26987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4" descr="http://t3.gstatic.com/images?q=tbn:X1lnCBTDXh5zjM%3Ahttp://sleevage.com/wp-content/uploads/2007/08/homer_simpson_xray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4343400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 descr="http://t0.gstatic.com/images?q=tbn:cnqssSocyMA9FM%3Ahttp://www.oviedobiz.com/businesses/first_choice_urgent_care/xray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4343400"/>
            <a:ext cx="1905000" cy="236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8" descr="X-ray of a tooth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4400" y="4876800"/>
            <a:ext cx="24003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187E3DC9D45A48AC47041FBC8FB565" ma:contentTypeVersion="14" ma:contentTypeDescription="Create a new document." ma:contentTypeScope="" ma:versionID="ff49675086c6b1a665dc491f926f7e3e">
  <xsd:schema xmlns:xsd="http://www.w3.org/2001/XMLSchema" xmlns:xs="http://www.w3.org/2001/XMLSchema" xmlns:p="http://schemas.microsoft.com/office/2006/metadata/properties" xmlns:ns1="http://schemas.microsoft.com/sharepoint/v3" xmlns:ns3="9ec23c79-5d1e-4dfd-a6c6-ac7479cbf541" xmlns:ns4="44862a40-a5aa-4278-8f81-9d377e0c4edc" targetNamespace="http://schemas.microsoft.com/office/2006/metadata/properties" ma:root="true" ma:fieldsID="026d556338b7c9e71ba1077c9a7d8fb3" ns1:_="" ns3:_="" ns4:_="">
    <xsd:import namespace="http://schemas.microsoft.com/sharepoint/v3"/>
    <xsd:import namespace="9ec23c79-5d1e-4dfd-a6c6-ac7479cbf541"/>
    <xsd:import namespace="44862a40-a5aa-4278-8f81-9d377e0c4ed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1:_ip_UnifiedCompliancePolicyProperties" minOccurs="0"/>
                <xsd:element ref="ns1:_ip_UnifiedCompliancePolicyUIAction" minOccurs="0"/>
                <xsd:element ref="ns4:MediaServiceDateTake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c23c79-5d1e-4dfd-a6c6-ac7479cbf54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62a40-a5aa-4278-8f81-9d377e0c4e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7607C36-65A5-4710-A95B-ED9EBEEF59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ec23c79-5d1e-4dfd-a6c6-ac7479cbf541"/>
    <ds:schemaRef ds:uri="44862a40-a5aa-4278-8f81-9d377e0c4e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34423F-66C4-4929-B5B1-2C179593E7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9AB8D8-A9C4-4014-B174-04775DA11F8A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9ec23c79-5d1e-4dfd-a6c6-ac7479cbf541"/>
    <ds:schemaRef ds:uri="http://schemas.openxmlformats.org/package/2006/metadata/core-properties"/>
    <ds:schemaRef ds:uri="http://schemas.microsoft.com/sharepoint/v3"/>
    <ds:schemaRef ds:uri="http://purl.org/dc/terms/"/>
    <ds:schemaRef ds:uri="http://schemas.microsoft.com/office/infopath/2007/PartnerControls"/>
    <ds:schemaRef ds:uri="44862a40-a5aa-4278-8f81-9d377e0c4ed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243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The Electromagnetic Spectrum</vt:lpstr>
      <vt:lpstr>Electromagnetic Waves</vt:lpstr>
      <vt:lpstr>The Electromagnetic Spectrum</vt:lpstr>
      <vt:lpstr>Radio Waves</vt:lpstr>
      <vt:lpstr>Microwaves</vt:lpstr>
      <vt:lpstr>Infrared Waves</vt:lpstr>
      <vt:lpstr>Visible Light</vt:lpstr>
      <vt:lpstr>Ultraviolet Waves</vt:lpstr>
      <vt:lpstr>X-Rays</vt:lpstr>
      <vt:lpstr>Gamma Rays</vt:lpstr>
      <vt:lpstr>NASA website on E/M Spectrum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Electromagnetic Spectrum</dc:title>
  <dc:creator>Robert</dc:creator>
  <cp:lastModifiedBy>Robert Hanna</cp:lastModifiedBy>
  <cp:revision>12</cp:revision>
  <dcterms:created xsi:type="dcterms:W3CDTF">2010-01-13T02:38:50Z</dcterms:created>
  <dcterms:modified xsi:type="dcterms:W3CDTF">2020-01-28T15:14:51Z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0x01010093187E3DC9D45A48AC47041FBC8FB565</vt:lpwstr>
  </property>
</Properties>
</file>