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72" r:id="rId5"/>
    <p:sldId id="268" r:id="rId6"/>
    <p:sldId id="267" r:id="rId7"/>
    <p:sldId id="271" r:id="rId8"/>
    <p:sldId id="266" r:id="rId9"/>
    <p:sldId id="270" r:id="rId10"/>
    <p:sldId id="265" r:id="rId11"/>
    <p:sldId id="264" r:id="rId12"/>
    <p:sldId id="263" r:id="rId13"/>
    <p:sldId id="262" r:id="rId14"/>
    <p:sldId id="261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82" d="100"/>
          <a:sy n="82" d="100"/>
        </p:scale>
        <p:origin x="28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BE01B-5B28-4954-9A0C-6B3C505C2721}" type="datetimeFigureOut">
              <a:rPr lang="en-US" smtClean="0"/>
              <a:t>02/26/2019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CA1FD-CBEA-4680-86CA-0AE5A5C05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1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BE01B-5B28-4954-9A0C-6B3C505C2721}" type="datetimeFigureOut">
              <a:rPr lang="en-US" smtClean="0"/>
              <a:t>02/26/2019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CA1FD-CBEA-4680-86CA-0AE5A5C05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328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BE01B-5B28-4954-9A0C-6B3C505C2721}" type="datetimeFigureOut">
              <a:rPr lang="en-US" smtClean="0"/>
              <a:t>02/26/2019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CA1FD-CBEA-4680-86CA-0AE5A5C05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725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BE01B-5B28-4954-9A0C-6B3C505C2721}" type="datetimeFigureOut">
              <a:rPr lang="en-US" smtClean="0"/>
              <a:t>02/26/2019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CA1FD-CBEA-4680-86CA-0AE5A5C05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55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BE01B-5B28-4954-9A0C-6B3C505C2721}" type="datetimeFigureOut">
              <a:rPr lang="en-US" smtClean="0"/>
              <a:t>02/26/2019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CA1FD-CBEA-4680-86CA-0AE5A5C05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095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BE01B-5B28-4954-9A0C-6B3C505C2721}" type="datetimeFigureOut">
              <a:rPr lang="en-US" smtClean="0"/>
              <a:t>02/26/2019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CA1FD-CBEA-4680-86CA-0AE5A5C05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88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BE01B-5B28-4954-9A0C-6B3C505C2721}" type="datetimeFigureOut">
              <a:rPr lang="en-US" smtClean="0"/>
              <a:t>02/26/2019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CA1FD-CBEA-4680-86CA-0AE5A5C05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48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BE01B-5B28-4954-9A0C-6B3C505C2721}" type="datetimeFigureOut">
              <a:rPr lang="en-US" smtClean="0"/>
              <a:t>02/26/2019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CA1FD-CBEA-4680-86CA-0AE5A5C05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631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BE01B-5B28-4954-9A0C-6B3C505C2721}" type="datetimeFigureOut">
              <a:rPr lang="en-US" smtClean="0"/>
              <a:t>02/26/2019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CA1FD-CBEA-4680-86CA-0AE5A5C05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5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BE01B-5B28-4954-9A0C-6B3C505C2721}" type="datetimeFigureOut">
              <a:rPr lang="en-US" smtClean="0"/>
              <a:t>02/26/2019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CA1FD-CBEA-4680-86CA-0AE5A5C05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39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BE01B-5B28-4954-9A0C-6B3C505C2721}" type="datetimeFigureOut">
              <a:rPr lang="en-US" smtClean="0"/>
              <a:t>02/26/2019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CA1FD-CBEA-4680-86CA-0AE5A5C05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604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BE01B-5B28-4954-9A0C-6B3C505C2721}" type="datetimeFigureOut">
              <a:rPr lang="en-US" smtClean="0"/>
              <a:t>02/26/2019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CA1FD-CBEA-4680-86CA-0AE5A5C05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87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BE01B-5B28-4954-9A0C-6B3C505C2721}" type="datetimeFigureOut">
              <a:rPr lang="en-US" smtClean="0"/>
              <a:t>02/26/2019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CA1FD-CBEA-4680-86CA-0AE5A5C05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458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BE01B-5B28-4954-9A0C-6B3C505C2721}" type="datetimeFigureOut">
              <a:rPr lang="en-US" smtClean="0"/>
              <a:t>02/26/2019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CA1FD-CBEA-4680-86CA-0AE5A5C05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519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BE01B-5B28-4954-9A0C-6B3C505C2721}" type="datetimeFigureOut">
              <a:rPr lang="en-US" smtClean="0"/>
              <a:t>02/26/2019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CA1FD-CBEA-4680-86CA-0AE5A5C05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335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BE01B-5B28-4954-9A0C-6B3C505C2721}" type="datetimeFigureOut">
              <a:rPr lang="en-US" smtClean="0"/>
              <a:t>02/26/2019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CA1FD-CBEA-4680-86CA-0AE5A5C05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74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A99BE01B-5B28-4954-9A0C-6B3C505C2721}" type="datetimeFigureOut">
              <a:rPr lang="en-US" smtClean="0"/>
              <a:t>02/26/2019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677CA1FD-CBEA-4680-86CA-0AE5A5C05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329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A99BE01B-5B28-4954-9A0C-6B3C505C2721}" type="datetimeFigureOut">
              <a:rPr lang="en-US" smtClean="0"/>
              <a:t>02/26/2019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77CA1FD-CBEA-4680-86CA-0AE5A5C05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1038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_W280R_Jt8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09601"/>
            <a:ext cx="11561379" cy="3200400"/>
          </a:xfrm>
        </p:spPr>
        <p:txBody>
          <a:bodyPr>
            <a:normAutofit/>
          </a:bodyPr>
          <a:lstStyle/>
          <a:p>
            <a:r>
              <a:rPr lang="en-US" sz="8800" dirty="0" smtClean="0">
                <a:latin typeface="Berlin Sans FB Demi" panose="020E0802020502020306" pitchFamily="34" charset="0"/>
              </a:rPr>
              <a:t>The Sun And Earth</a:t>
            </a:r>
            <a:endParaRPr lang="en-US" sz="8800" dirty="0">
              <a:latin typeface="Berlin Sans FB Demi" panose="020E08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02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207" y="0"/>
            <a:ext cx="11719034" cy="1166648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Berlin Sans FB Demi" panose="020E0802020502020306" pitchFamily="34" charset="0"/>
              </a:rPr>
              <a:t>Energy from the Sun</a:t>
            </a:r>
            <a:endParaRPr lang="en-US" sz="5400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207" y="1166648"/>
            <a:ext cx="6495393" cy="5528441"/>
          </a:xfrm>
        </p:spPr>
        <p:txBody>
          <a:bodyPr anchor="t">
            <a:normAutofit/>
          </a:bodyPr>
          <a:lstStyle/>
          <a:p>
            <a:r>
              <a:rPr lang="en-US" sz="4800" dirty="0" smtClean="0">
                <a:latin typeface="Berlin Sans FB Demi" panose="020E0802020502020306" pitchFamily="34" charset="0"/>
              </a:rPr>
              <a:t>Earth receives energy from the Sun</a:t>
            </a:r>
          </a:p>
          <a:p>
            <a:pPr lvl="1"/>
            <a:r>
              <a:rPr lang="en-US" sz="4600" dirty="0" smtClean="0">
                <a:latin typeface="Berlin Sans FB Demi" panose="020E0802020502020306" pitchFamily="34" charset="0"/>
              </a:rPr>
              <a:t>THERMAL ENERGY - heat</a:t>
            </a:r>
          </a:p>
          <a:p>
            <a:pPr lvl="1"/>
            <a:r>
              <a:rPr lang="en-US" sz="4600" dirty="0" smtClean="0">
                <a:latin typeface="Berlin Sans FB Demi" panose="020E0802020502020306" pitchFamily="34" charset="0"/>
              </a:rPr>
              <a:t>RADIANT ENERGY - light</a:t>
            </a:r>
            <a:endParaRPr lang="en-US" sz="4600" dirty="0">
              <a:latin typeface="Berlin Sans FB Demi" panose="020E0802020502020306" pitchFamily="34" charset="0"/>
            </a:endParaRPr>
          </a:p>
        </p:txBody>
      </p:sp>
      <p:pic>
        <p:nvPicPr>
          <p:cNvPr id="9218" name="Picture 2" descr="Image result for energy from the s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350" y="2038690"/>
            <a:ext cx="5162892" cy="386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50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207" y="0"/>
            <a:ext cx="11719034" cy="1166648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Berlin Sans FB Demi" panose="020E0802020502020306" pitchFamily="34" charset="0"/>
              </a:rPr>
              <a:t>Earth’s seasons</a:t>
            </a:r>
            <a:endParaRPr lang="en-US" sz="5400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207" y="1166649"/>
            <a:ext cx="11719034" cy="4929352"/>
          </a:xfrm>
        </p:spPr>
        <p:txBody>
          <a:bodyPr anchor="t">
            <a:normAutofit/>
          </a:bodyPr>
          <a:lstStyle/>
          <a:p>
            <a:r>
              <a:rPr lang="en-US" sz="4800" dirty="0" smtClean="0">
                <a:latin typeface="Berlin Sans FB Demi" panose="020E0802020502020306" pitchFamily="34" charset="0"/>
              </a:rPr>
              <a:t>Earth’s tilt causes the distribution of the Sun’s energy to change throughout the year.</a:t>
            </a:r>
          </a:p>
          <a:p>
            <a:r>
              <a:rPr lang="en-US" sz="4800" dirty="0" smtClean="0">
                <a:latin typeface="Berlin Sans FB Demi" panose="020E0802020502020306" pitchFamily="34" charset="0"/>
              </a:rPr>
              <a:t>This creates </a:t>
            </a:r>
          </a:p>
          <a:p>
            <a:pPr marL="282575" indent="0">
              <a:buNone/>
            </a:pPr>
            <a:r>
              <a:rPr lang="en-US" sz="4800" dirty="0" smtClean="0">
                <a:latin typeface="Berlin Sans FB Demi" panose="020E0802020502020306" pitchFamily="34" charset="0"/>
              </a:rPr>
              <a:t>“SEASONS”</a:t>
            </a:r>
            <a:endParaRPr lang="en-US" sz="4800" dirty="0">
              <a:latin typeface="Berlin Sans FB Demi" panose="020E0802020502020306" pitchFamily="34" charset="0"/>
            </a:endParaRPr>
          </a:p>
        </p:txBody>
      </p:sp>
      <p:pic>
        <p:nvPicPr>
          <p:cNvPr id="10242" name="Picture 2" descr="Image result for seas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381" y="2810257"/>
            <a:ext cx="5738648" cy="382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43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207" y="0"/>
            <a:ext cx="11719034" cy="1166648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Berlin Sans FB Demi" panose="020E0802020502020306" pitchFamily="34" charset="0"/>
              </a:rPr>
              <a:t>Earth’s Seasons</a:t>
            </a:r>
            <a:endParaRPr lang="en-US" sz="5400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207" y="1166648"/>
            <a:ext cx="11719034" cy="5528441"/>
          </a:xfrm>
        </p:spPr>
        <p:txBody>
          <a:bodyPr anchor="t">
            <a:normAutofit/>
          </a:bodyPr>
          <a:lstStyle/>
          <a:p>
            <a:r>
              <a:rPr lang="en-US" sz="4000" dirty="0" smtClean="0">
                <a:latin typeface="Berlin Sans FB Demi" panose="020E0802020502020306" pitchFamily="34" charset="0"/>
              </a:rPr>
              <a:t>SUMMER where there is DIRECT sunlight</a:t>
            </a:r>
          </a:p>
          <a:p>
            <a:pPr lvl="1"/>
            <a:r>
              <a:rPr lang="en-US" sz="4000" dirty="0" smtClean="0">
                <a:latin typeface="Berlin Sans FB Demi" panose="020E0802020502020306" pitchFamily="34" charset="0"/>
              </a:rPr>
              <a:t>Longer Days &amp; Higher Temperatures</a:t>
            </a:r>
          </a:p>
          <a:p>
            <a:r>
              <a:rPr lang="en-US" sz="4000" dirty="0" smtClean="0">
                <a:latin typeface="Berlin Sans FB Demi" panose="020E0802020502020306" pitchFamily="34" charset="0"/>
              </a:rPr>
              <a:t>WINTER where there is INDIRECT sunlight</a:t>
            </a:r>
          </a:p>
          <a:p>
            <a:pPr lvl="1"/>
            <a:r>
              <a:rPr lang="en-US" sz="4000" dirty="0" smtClean="0">
                <a:latin typeface="Berlin Sans FB Demi" panose="020E0802020502020306" pitchFamily="34" charset="0"/>
              </a:rPr>
              <a:t>Shorter Days &amp; Lower Temperatures</a:t>
            </a:r>
            <a:endParaRPr lang="en-US" sz="4000" dirty="0">
              <a:latin typeface="Berlin Sans FB Demi" panose="020E0802020502020306" pitchFamily="34" charset="0"/>
            </a:endParaRPr>
          </a:p>
        </p:txBody>
      </p:sp>
      <p:pic>
        <p:nvPicPr>
          <p:cNvPr id="4" name="Picture 6" descr="http://www.schenectady.k12.ny.us/users/title3/Future%20Grant%20Projects/Projects/rotationrevseasons/Final%20Project/Seas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5820" y="4298731"/>
            <a:ext cx="6040360" cy="25592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572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13"/>
          <p:cNvPicPr>
            <a:picLocks noChangeAspect="1" noChangeArrowheads="1"/>
          </p:cNvPicPr>
          <p:nvPr/>
        </p:nvPicPr>
        <p:blipFill rotWithShape="1">
          <a:blip r:embed="rId2" cstate="print"/>
          <a:srcRect l="1795" t="3157" r="2120" b="11587"/>
          <a:stretch/>
        </p:blipFill>
        <p:spPr bwMode="auto">
          <a:xfrm>
            <a:off x="6050071" y="1746809"/>
            <a:ext cx="5858150" cy="429663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207" y="0"/>
            <a:ext cx="11719034" cy="1166648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Berlin Sans FB Demi" panose="020E0802020502020306" pitchFamily="34" charset="0"/>
              </a:rPr>
              <a:t>Earth’s Seasons</a:t>
            </a:r>
            <a:endParaRPr lang="en-US" sz="5400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206" y="1166648"/>
            <a:ext cx="6037045" cy="5528441"/>
          </a:xfrm>
        </p:spPr>
        <p:txBody>
          <a:bodyPr anchor="t">
            <a:noAutofit/>
          </a:bodyPr>
          <a:lstStyle/>
          <a:p>
            <a:r>
              <a:rPr lang="en-US" sz="4000" dirty="0" smtClean="0">
                <a:latin typeface="Berlin Sans FB Demi" panose="020E0802020502020306" pitchFamily="34" charset="0"/>
              </a:rPr>
              <a:t>SOLSTICE</a:t>
            </a:r>
          </a:p>
          <a:p>
            <a:pPr lvl="1"/>
            <a:r>
              <a:rPr lang="en-US" sz="3600" dirty="0" smtClean="0">
                <a:latin typeface="Berlin Sans FB Demi" panose="020E0802020502020306" pitchFamily="34" charset="0"/>
              </a:rPr>
              <a:t>Earth tilted toward/away from Sun</a:t>
            </a:r>
          </a:p>
          <a:p>
            <a:pPr lvl="1"/>
            <a:r>
              <a:rPr lang="en-US" sz="3600" dirty="0" smtClean="0">
                <a:latin typeface="Berlin Sans FB Demi" panose="020E0802020502020306" pitchFamily="34" charset="0"/>
              </a:rPr>
              <a:t>Longest/shortest days</a:t>
            </a:r>
          </a:p>
          <a:p>
            <a:r>
              <a:rPr lang="en-US" sz="4000" dirty="0" smtClean="0">
                <a:latin typeface="Berlin Sans FB Demi" panose="020E0802020502020306" pitchFamily="34" charset="0"/>
              </a:rPr>
              <a:t>EQUINOX</a:t>
            </a:r>
          </a:p>
          <a:p>
            <a:pPr lvl="1"/>
            <a:r>
              <a:rPr lang="en-US" sz="3600" dirty="0" smtClean="0">
                <a:latin typeface="Berlin Sans FB Demi" panose="020E0802020502020306" pitchFamily="34" charset="0"/>
              </a:rPr>
              <a:t>Sun is directly above EQUATOR</a:t>
            </a:r>
          </a:p>
          <a:p>
            <a:pPr lvl="1"/>
            <a:r>
              <a:rPr lang="en-US" sz="3600" dirty="0" smtClean="0">
                <a:latin typeface="Berlin Sans FB Demi" panose="020E0802020502020306" pitchFamily="34" charset="0"/>
              </a:rPr>
              <a:t>12 hours of light &amp; dark</a:t>
            </a:r>
            <a:endParaRPr lang="en-US" sz="36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08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207" y="0"/>
            <a:ext cx="11719034" cy="1166648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Berlin Sans FB Demi" panose="020E0802020502020306" pitchFamily="34" charset="0"/>
              </a:rPr>
              <a:t>Solstice &amp; equinox</a:t>
            </a:r>
            <a:endParaRPr lang="en-US" sz="5400" dirty="0">
              <a:latin typeface="Berlin Sans FB Demi" panose="020E0802020502020306" pitchFamily="34" charset="0"/>
            </a:endParaRPr>
          </a:p>
        </p:txBody>
      </p:sp>
      <p:pic>
        <p:nvPicPr>
          <p:cNvPr id="12290" name="Picture 2" descr="Image result for Earth's Seas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" t="9386" r="1065" b="10357"/>
          <a:stretch/>
        </p:blipFill>
        <p:spPr bwMode="auto">
          <a:xfrm>
            <a:off x="1531883" y="1051522"/>
            <a:ext cx="9128235" cy="564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79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949569"/>
          </a:xfrm>
        </p:spPr>
        <p:txBody>
          <a:bodyPr/>
          <a:lstStyle/>
          <a:p>
            <a:pPr algn="ctr"/>
            <a:r>
              <a:rPr lang="en-US" sz="5400" dirty="0" smtClean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Berlin Sans FB Demi" panose="020E0802020502020306" pitchFamily="34" charset="0"/>
              </a:rPr>
              <a:t>Solstices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7" y="949569"/>
            <a:ext cx="11895380" cy="2555632"/>
          </a:xfrm>
        </p:spPr>
        <p:txBody>
          <a:bodyPr anchor="t">
            <a:normAutofit/>
          </a:bodyPr>
          <a:lstStyle/>
          <a:p>
            <a:r>
              <a:rPr lang="en-US" sz="4000" dirty="0" smtClean="0">
                <a:latin typeface="Berlin Sans FB Demi" panose="020E0802020502020306" pitchFamily="34" charset="0"/>
              </a:rPr>
              <a:t>Longest &amp; shortest days (daylight hours) of the year  </a:t>
            </a:r>
            <a:r>
              <a:rPr lang="en-US" sz="2200" dirty="0" smtClean="0">
                <a:latin typeface="Berlin Sans FB Demi" panose="020E0802020502020306" pitchFamily="34" charset="0"/>
              </a:rPr>
              <a:t>(note: the tropics shown in these diagrams are not at the correct latitudes.)</a:t>
            </a:r>
            <a:endParaRPr lang="en-US" sz="2200" dirty="0">
              <a:latin typeface="Berlin Sans FB Demi" panose="020E0802020502020306" pitchFamily="34" charset="0"/>
            </a:endParaRPr>
          </a:p>
        </p:txBody>
      </p:sp>
      <p:pic>
        <p:nvPicPr>
          <p:cNvPr id="1028" name="Picture 4" descr="Image result for tropics and equat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" b="1696"/>
          <a:stretch/>
        </p:blipFill>
        <p:spPr bwMode="auto">
          <a:xfrm>
            <a:off x="5961739" y="2286000"/>
            <a:ext cx="6230261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tropics and equat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" t="770" b="1795"/>
          <a:stretch/>
        </p:blipFill>
        <p:spPr bwMode="auto">
          <a:xfrm>
            <a:off x="-3176" y="2286000"/>
            <a:ext cx="607431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446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arth spinning gif anim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966" y="2626381"/>
            <a:ext cx="2854763" cy="4231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207" y="0"/>
            <a:ext cx="11719034" cy="1166648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Berlin Sans FB Demi" panose="020E0802020502020306" pitchFamily="34" charset="0"/>
              </a:rPr>
              <a:t>Earth’s Shape</a:t>
            </a:r>
            <a:endParaRPr lang="en-US" sz="5400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207" y="1166648"/>
            <a:ext cx="11719034" cy="5528441"/>
          </a:xfrm>
        </p:spPr>
        <p:txBody>
          <a:bodyPr anchor="t">
            <a:normAutofit/>
          </a:bodyPr>
          <a:lstStyle/>
          <a:p>
            <a:r>
              <a:rPr lang="en-US" sz="4800" dirty="0" smtClean="0">
                <a:latin typeface="Berlin Sans FB Demi" panose="020E0802020502020306" pitchFamily="34" charset="0"/>
              </a:rPr>
              <a:t>Earth is SPHERICAL</a:t>
            </a:r>
          </a:p>
          <a:p>
            <a:pPr lvl="1"/>
            <a:r>
              <a:rPr lang="en-US" sz="4400" dirty="0" smtClean="0">
                <a:latin typeface="Berlin Sans FB Demi" panose="020E0802020502020306" pitchFamily="34" charset="0"/>
              </a:rPr>
              <a:t>“BALL-SHAPED”</a:t>
            </a:r>
          </a:p>
          <a:p>
            <a:pPr lvl="1"/>
            <a:r>
              <a:rPr lang="en-US" sz="5400" dirty="0" smtClean="0">
                <a:latin typeface="Berlin Sans FB Demi" panose="020E0802020502020306" pitchFamily="34" charset="0"/>
              </a:rPr>
              <a:t>How do we know?</a:t>
            </a:r>
            <a:endParaRPr lang="en-US" sz="5400" dirty="0">
              <a:latin typeface="Berlin Sans FB Demi" panose="020E0802020502020306" pitchFamily="34" charset="0"/>
            </a:endParaRPr>
          </a:p>
        </p:txBody>
      </p:sp>
      <p:pic>
        <p:nvPicPr>
          <p:cNvPr id="4" name="Picture 2" descr="http://nanopedia.case.edu/image/eart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15" b="95926" l="4815" r="97407">
                        <a14:foregroundMark x1="91852" y1="61111" x2="93519" y2="54259"/>
                        <a14:foregroundMark x1="90741" y1="66667" x2="84630" y2="77037"/>
                        <a14:foregroundMark x1="80000" y1="82407" x2="65926" y2="90926"/>
                        <a14:foregroundMark x1="63333" y1="92222" x2="52593" y2="94074"/>
                        <a14:foregroundMark x1="43704" y1="94074" x2="40370" y2="92778"/>
                        <a14:foregroundMark x1="13148" y1="26111" x2="17222" y2="20926"/>
                        <a14:foregroundMark x1="18148" y1="19630" x2="23148" y2="15185"/>
                        <a14:foregroundMark x1="29444" y1="11111" x2="39074" y2="7407"/>
                        <a14:foregroundMark x1="40741" y1="7407" x2="46481" y2="5926"/>
                        <a14:foregroundMark x1="47963" y1="6296" x2="55000" y2="6111"/>
                        <a14:foregroundMark x1="61111" y1="7778" x2="70926" y2="11296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629400" y="1389993"/>
            <a:ext cx="5562600" cy="556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618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207" y="0"/>
            <a:ext cx="11719034" cy="1166648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Berlin Sans FB Demi" panose="020E0802020502020306" pitchFamily="34" charset="0"/>
              </a:rPr>
              <a:t>Earth is a sphere</a:t>
            </a:r>
            <a:endParaRPr lang="en-US" sz="5400" dirty="0">
              <a:latin typeface="Berlin Sans FB Demi" panose="020E0802020502020306" pitchFamily="34" charset="0"/>
            </a:endParaRPr>
          </a:p>
        </p:txBody>
      </p:sp>
      <p:pic>
        <p:nvPicPr>
          <p:cNvPr id="4" name="o_W280R_Jt8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18788" y="1044318"/>
            <a:ext cx="10101871" cy="568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42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207" y="0"/>
            <a:ext cx="11719034" cy="1166648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Berlin Sans FB Demi" panose="020E0802020502020306" pitchFamily="34" charset="0"/>
              </a:rPr>
              <a:t>Earth is a sphere</a:t>
            </a:r>
            <a:endParaRPr lang="en-US" sz="5400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207" y="1166648"/>
            <a:ext cx="7104993" cy="5528441"/>
          </a:xfrm>
        </p:spPr>
        <p:txBody>
          <a:bodyPr anchor="t">
            <a:normAutofit/>
          </a:bodyPr>
          <a:lstStyle/>
          <a:p>
            <a:r>
              <a:rPr lang="en-US" sz="4800" dirty="0" smtClean="0">
                <a:latin typeface="Berlin Sans FB Demi" panose="020E0802020502020306" pitchFamily="34" charset="0"/>
              </a:rPr>
              <a:t>Why is Earth spherical?</a:t>
            </a:r>
          </a:p>
          <a:p>
            <a:pPr lvl="1"/>
            <a:r>
              <a:rPr lang="en-US" sz="4600" dirty="0" smtClean="0">
                <a:latin typeface="Berlin Sans FB Demi" panose="020E0802020502020306" pitchFamily="34" charset="0"/>
              </a:rPr>
              <a:t>GRAVITY</a:t>
            </a:r>
          </a:p>
          <a:p>
            <a:pPr lvl="2"/>
            <a:r>
              <a:rPr lang="en-US" sz="4400" dirty="0" smtClean="0">
                <a:latin typeface="Berlin Sans FB Demi" panose="020E0802020502020306" pitchFamily="34" charset="0"/>
              </a:rPr>
              <a:t>Earth’s gravity pulls its mass towards its center from all directions</a:t>
            </a:r>
          </a:p>
        </p:txBody>
      </p:sp>
      <p:pic>
        <p:nvPicPr>
          <p:cNvPr id="8194" name="Picture 2" descr="Image result for gravity planets sphe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3" r="23567"/>
          <a:stretch/>
        </p:blipFill>
        <p:spPr bwMode="auto">
          <a:xfrm>
            <a:off x="7315199" y="1807779"/>
            <a:ext cx="4351283" cy="428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73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207" y="0"/>
            <a:ext cx="11719034" cy="1166648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Berlin Sans FB Demi" panose="020E0802020502020306" pitchFamily="34" charset="0"/>
              </a:rPr>
              <a:t>Not quite a “perfect” sphere…</a:t>
            </a:r>
            <a:endParaRPr lang="en-US" sz="5400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207" y="1166648"/>
            <a:ext cx="5591692" cy="5528441"/>
          </a:xfrm>
        </p:spPr>
        <p:txBody>
          <a:bodyPr anchor="t">
            <a:normAutofit/>
          </a:bodyPr>
          <a:lstStyle/>
          <a:p>
            <a:r>
              <a:rPr lang="en-US" sz="4400" dirty="0" smtClean="0">
                <a:latin typeface="Berlin Sans FB Demi" panose="020E0802020502020306" pitchFamily="34" charset="0"/>
              </a:rPr>
              <a:t>Earth has a slight “bulge” at the equator</a:t>
            </a:r>
          </a:p>
          <a:p>
            <a:pPr lvl="1"/>
            <a:r>
              <a:rPr lang="en-US" sz="4000" dirty="0" smtClean="0">
                <a:latin typeface="Berlin Sans FB Demi" panose="020E0802020502020306" pitchFamily="34" charset="0"/>
              </a:rPr>
              <a:t>Centrifugal Force due to its rotation</a:t>
            </a:r>
          </a:p>
          <a:p>
            <a:pPr lvl="1"/>
            <a:r>
              <a:rPr lang="en-US" sz="4000" dirty="0" smtClean="0">
                <a:latin typeface="Berlin Sans FB Demi" panose="020E0802020502020306" pitchFamily="34" charset="0"/>
              </a:rPr>
              <a:t>Longer around equator than poles</a:t>
            </a:r>
            <a:endParaRPr lang="en-US" sz="4000" dirty="0">
              <a:latin typeface="Berlin Sans FB Demi" panose="020E0802020502020306" pitchFamily="34" charset="0"/>
            </a:endParaRPr>
          </a:p>
        </p:txBody>
      </p:sp>
      <p:pic>
        <p:nvPicPr>
          <p:cNvPr id="5" name="Picture 5" descr="im05"/>
          <p:cNvPicPr>
            <a:picLocks noChangeAspect="1" noChangeArrowheads="1"/>
          </p:cNvPicPr>
          <p:nvPr/>
        </p:nvPicPr>
        <p:blipFill rotWithShape="1">
          <a:blip r:embed="rId2" cstate="print"/>
          <a:srcRect l="2155" t="1949" r="2587" b="2008"/>
          <a:stretch/>
        </p:blipFill>
        <p:spPr bwMode="auto">
          <a:xfrm>
            <a:off x="5801899" y="1166648"/>
            <a:ext cx="4760809" cy="54070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532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207" y="0"/>
            <a:ext cx="11719034" cy="1166648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Berlin Sans FB Demi" panose="020E0802020502020306" pitchFamily="34" charset="0"/>
              </a:rPr>
              <a:t>Earth’s rotation</a:t>
            </a:r>
            <a:endParaRPr lang="en-US" sz="5400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207" y="1166648"/>
            <a:ext cx="8008883" cy="5528441"/>
          </a:xfrm>
        </p:spPr>
        <p:txBody>
          <a:bodyPr anchor="t">
            <a:normAutofit/>
          </a:bodyPr>
          <a:lstStyle/>
          <a:p>
            <a:r>
              <a:rPr lang="en-US" sz="4800" dirty="0" smtClean="0">
                <a:latin typeface="Berlin Sans FB Demi" panose="020E0802020502020306" pitchFamily="34" charset="0"/>
              </a:rPr>
              <a:t>1 DAY is the time it takes the EARTH to complete a full ROTATION around its axis</a:t>
            </a:r>
          </a:p>
          <a:p>
            <a:pPr lvl="1"/>
            <a:r>
              <a:rPr lang="en-US" sz="4600" dirty="0" smtClean="0">
                <a:latin typeface="Berlin Sans FB Demi" panose="020E0802020502020306" pitchFamily="34" charset="0"/>
              </a:rPr>
              <a:t>24 hours</a:t>
            </a:r>
          </a:p>
          <a:p>
            <a:pPr lvl="1"/>
            <a:r>
              <a:rPr lang="en-US" sz="4600" dirty="0" smtClean="0">
                <a:latin typeface="Berlin Sans FB Demi" panose="020E0802020502020306" pitchFamily="34" charset="0"/>
              </a:rPr>
              <a:t>This explains why the SUN “rises” and “sets”</a:t>
            </a:r>
            <a:endParaRPr lang="en-US" sz="4600" dirty="0">
              <a:latin typeface="Berlin Sans FB Demi" panose="020E0802020502020306" pitchFamily="34" charset="0"/>
            </a:endParaRPr>
          </a:p>
        </p:txBody>
      </p:sp>
      <p:pic>
        <p:nvPicPr>
          <p:cNvPr id="2050" name="Picture 2" descr="earth spinning gif anim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335" y="2076232"/>
            <a:ext cx="4032906" cy="390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26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207" y="0"/>
            <a:ext cx="11719034" cy="1166648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Berlin Sans FB Demi" panose="020E0802020502020306" pitchFamily="34" charset="0"/>
              </a:rPr>
              <a:t>Earth’s rotation</a:t>
            </a:r>
            <a:endParaRPr lang="en-US" sz="5400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207" y="1166648"/>
            <a:ext cx="8008883" cy="5528441"/>
          </a:xfrm>
        </p:spPr>
        <p:txBody>
          <a:bodyPr anchor="t">
            <a:normAutofit/>
          </a:bodyPr>
          <a:lstStyle/>
          <a:p>
            <a:r>
              <a:rPr lang="en-US" sz="4800" dirty="0" smtClean="0">
                <a:latin typeface="Berlin Sans FB Demi" panose="020E0802020502020306" pitchFamily="34" charset="0"/>
              </a:rPr>
              <a:t>Earth’s rotational axis is tilted 23.5% from its orbital plane</a:t>
            </a:r>
          </a:p>
          <a:p>
            <a:pPr lvl="1"/>
            <a:r>
              <a:rPr lang="en-US" sz="4600" dirty="0" smtClean="0">
                <a:latin typeface="Berlin Sans FB Demi" panose="020E0802020502020306" pitchFamily="34" charset="0"/>
              </a:rPr>
              <a:t>Earth does </a:t>
            </a:r>
            <a:r>
              <a:rPr lang="en-US" sz="4600" u="sng" dirty="0" smtClean="0">
                <a:latin typeface="Berlin Sans FB Demi" panose="020E0802020502020306" pitchFamily="34" charset="0"/>
              </a:rPr>
              <a:t>not</a:t>
            </a:r>
            <a:r>
              <a:rPr lang="en-US" sz="4600" dirty="0" smtClean="0">
                <a:latin typeface="Berlin Sans FB Demi" panose="020E0802020502020306" pitchFamily="34" charset="0"/>
              </a:rPr>
              <a:t> ROTATE along the same plane on which it REVOLVES</a:t>
            </a:r>
          </a:p>
        </p:txBody>
      </p:sp>
      <p:pic>
        <p:nvPicPr>
          <p:cNvPr id="7170" name="Picture 2" descr="Image result for earth's tilted axis anim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352" y="2061471"/>
            <a:ext cx="3951889" cy="396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10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207" y="1166648"/>
            <a:ext cx="7231117" cy="5528441"/>
          </a:xfrm>
        </p:spPr>
        <p:txBody>
          <a:bodyPr anchor="t">
            <a:normAutofit/>
          </a:bodyPr>
          <a:lstStyle/>
          <a:p>
            <a:r>
              <a:rPr lang="en-US" sz="4800" dirty="0" smtClean="0">
                <a:latin typeface="Berlin Sans FB Demi" panose="020E0802020502020306" pitchFamily="34" charset="0"/>
              </a:rPr>
              <a:t>Earth ORBITS the Sun because of the Sun’s GRAVITATIONAL PULL</a:t>
            </a:r>
            <a:endParaRPr lang="en-US" sz="4400" dirty="0">
              <a:latin typeface="Berlin Sans FB Demi" panose="020E0802020502020306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207" y="0"/>
            <a:ext cx="11719034" cy="1166648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Berlin Sans FB Demi" panose="020E0802020502020306" pitchFamily="34" charset="0"/>
              </a:rPr>
              <a:t>Earth’s Revolution</a:t>
            </a:r>
            <a:endParaRPr lang="en-US" sz="5400" dirty="0">
              <a:latin typeface="Berlin Sans FB Demi" panose="020E0802020502020306" pitchFamily="34" charset="0"/>
            </a:endParaRPr>
          </a:p>
        </p:txBody>
      </p:sp>
      <p:pic>
        <p:nvPicPr>
          <p:cNvPr id="4102" name="Picture 6" descr="Image result for sun's gravitational pu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532" y="3483522"/>
            <a:ext cx="3936124" cy="317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sun's gravitational pul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1" t="4868" r="7933"/>
          <a:stretch/>
        </p:blipFill>
        <p:spPr bwMode="auto">
          <a:xfrm>
            <a:off x="7277195" y="1428398"/>
            <a:ext cx="4652046" cy="444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91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207" y="1166648"/>
            <a:ext cx="7231117" cy="5528441"/>
          </a:xfrm>
        </p:spPr>
        <p:txBody>
          <a:bodyPr anchor="t">
            <a:normAutofit lnSpcReduction="10000"/>
          </a:bodyPr>
          <a:lstStyle/>
          <a:p>
            <a:r>
              <a:rPr lang="en-US" sz="4800" dirty="0" smtClean="0">
                <a:latin typeface="Berlin Sans FB Demi" panose="020E0802020502020306" pitchFamily="34" charset="0"/>
              </a:rPr>
              <a:t>1 YEAR is the time it takes the EARTH to complete one full REVOLUTION around the SUN (365.25 days)</a:t>
            </a:r>
          </a:p>
          <a:p>
            <a:pPr lvl="1"/>
            <a:r>
              <a:rPr lang="en-US" sz="4600" dirty="0" smtClean="0">
                <a:latin typeface="Berlin Sans FB Demi" panose="020E0802020502020306" pitchFamily="34" charset="0"/>
              </a:rPr>
              <a:t>Elliptical orbit</a:t>
            </a:r>
          </a:p>
          <a:p>
            <a:pPr lvl="2"/>
            <a:r>
              <a:rPr lang="en-US" sz="4400" dirty="0" smtClean="0">
                <a:latin typeface="Berlin Sans FB Demi" panose="020E0802020502020306" pitchFamily="34" charset="0"/>
              </a:rPr>
              <a:t>SUN at one focal point</a:t>
            </a:r>
            <a:endParaRPr lang="en-US" sz="4400" dirty="0">
              <a:latin typeface="Berlin Sans FB Demi" panose="020E0802020502020306" pitchFamily="34" charset="0"/>
            </a:endParaRPr>
          </a:p>
        </p:txBody>
      </p:sp>
      <p:pic>
        <p:nvPicPr>
          <p:cNvPr id="4100" name="Picture 4" descr="Image result for earth elliptical orb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202" y="2948566"/>
            <a:ext cx="4299039" cy="374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earth spinning gif animat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032" y="367862"/>
            <a:ext cx="5247667" cy="349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207" y="0"/>
            <a:ext cx="11719034" cy="1166648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Berlin Sans FB Demi" panose="020E0802020502020306" pitchFamily="34" charset="0"/>
              </a:rPr>
              <a:t>Earth’s Revolution</a:t>
            </a:r>
            <a:endParaRPr lang="en-US" sz="54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82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5880</TotalTime>
  <Words>288</Words>
  <Application>Microsoft Office PowerPoint</Application>
  <PresentationFormat>Widescreen</PresentationFormat>
  <Paragraphs>50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Berlin Sans FB Demi</vt:lpstr>
      <vt:lpstr>Century Gothic</vt:lpstr>
      <vt:lpstr>Mesh</vt:lpstr>
      <vt:lpstr>The Sun And Earth</vt:lpstr>
      <vt:lpstr>Earth’s Shape</vt:lpstr>
      <vt:lpstr>Earth is a sphere</vt:lpstr>
      <vt:lpstr>Earth is a sphere</vt:lpstr>
      <vt:lpstr>Not quite a “perfect” sphere…</vt:lpstr>
      <vt:lpstr>Earth’s rotation</vt:lpstr>
      <vt:lpstr>Earth’s rotation</vt:lpstr>
      <vt:lpstr>Earth’s Revolution</vt:lpstr>
      <vt:lpstr>Earth’s Revolution</vt:lpstr>
      <vt:lpstr>Energy from the Sun</vt:lpstr>
      <vt:lpstr>Earth’s seasons</vt:lpstr>
      <vt:lpstr>Earth’s Seasons</vt:lpstr>
      <vt:lpstr>Earth’s Seasons</vt:lpstr>
      <vt:lpstr>Solstice &amp; equinox</vt:lpstr>
      <vt:lpstr>Solstices</vt:lpstr>
    </vt:vector>
  </TitlesOfParts>
  <Company>Leon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Sun And Earth</dc:title>
  <dc:creator>Hanna, Robert</dc:creator>
  <cp:lastModifiedBy>Hanna, Robert</cp:lastModifiedBy>
  <cp:revision>17</cp:revision>
  <dcterms:created xsi:type="dcterms:W3CDTF">2016-10-07T11:30:55Z</dcterms:created>
  <dcterms:modified xsi:type="dcterms:W3CDTF">2019-02-26T13:04:48Z</dcterms:modified>
</cp:coreProperties>
</file>